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55"/>
  </p:notesMasterIdLst>
  <p:sldIdLst>
    <p:sldId id="256" r:id="rId2"/>
    <p:sldId id="376" r:id="rId3"/>
    <p:sldId id="325" r:id="rId4"/>
    <p:sldId id="326" r:id="rId5"/>
    <p:sldId id="327" r:id="rId6"/>
    <p:sldId id="328" r:id="rId7"/>
    <p:sldId id="329" r:id="rId8"/>
    <p:sldId id="330" r:id="rId9"/>
    <p:sldId id="331" r:id="rId10"/>
    <p:sldId id="332" r:id="rId11"/>
    <p:sldId id="333" r:id="rId12"/>
    <p:sldId id="334" r:id="rId13"/>
    <p:sldId id="335" r:id="rId14"/>
    <p:sldId id="336" r:id="rId15"/>
    <p:sldId id="337" r:id="rId16"/>
    <p:sldId id="338" r:id="rId17"/>
    <p:sldId id="339" r:id="rId18"/>
    <p:sldId id="340" r:id="rId19"/>
    <p:sldId id="341" r:id="rId20"/>
    <p:sldId id="342" r:id="rId21"/>
    <p:sldId id="343" r:id="rId22"/>
    <p:sldId id="344" r:id="rId23"/>
    <p:sldId id="345" r:id="rId24"/>
    <p:sldId id="346" r:id="rId25"/>
    <p:sldId id="347" r:id="rId26"/>
    <p:sldId id="348" r:id="rId27"/>
    <p:sldId id="349" r:id="rId28"/>
    <p:sldId id="350" r:id="rId29"/>
    <p:sldId id="351" r:id="rId30"/>
    <p:sldId id="352" r:id="rId31"/>
    <p:sldId id="353" r:id="rId32"/>
    <p:sldId id="354" r:id="rId33"/>
    <p:sldId id="355" r:id="rId34"/>
    <p:sldId id="356" r:id="rId35"/>
    <p:sldId id="357" r:id="rId36"/>
    <p:sldId id="358" r:id="rId37"/>
    <p:sldId id="359" r:id="rId38"/>
    <p:sldId id="360" r:id="rId39"/>
    <p:sldId id="361" r:id="rId40"/>
    <p:sldId id="362" r:id="rId41"/>
    <p:sldId id="363" r:id="rId42"/>
    <p:sldId id="364" r:id="rId43"/>
    <p:sldId id="365" r:id="rId44"/>
    <p:sldId id="366" r:id="rId45"/>
    <p:sldId id="367" r:id="rId46"/>
    <p:sldId id="368" r:id="rId47"/>
    <p:sldId id="369" r:id="rId48"/>
    <p:sldId id="370" r:id="rId49"/>
    <p:sldId id="371" r:id="rId50"/>
    <p:sldId id="372" r:id="rId51"/>
    <p:sldId id="373" r:id="rId52"/>
    <p:sldId id="374" r:id="rId53"/>
    <p:sldId id="375"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013" autoAdjust="0"/>
  </p:normalViewPr>
  <p:slideViewPr>
    <p:cSldViewPr snapToGrid="0">
      <p:cViewPr>
        <p:scale>
          <a:sx n="40" d="100"/>
          <a:sy n="40" d="100"/>
        </p:scale>
        <p:origin x="-48" y="-5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C39E55-91BB-4B68-B246-5D6B71543A6F}" type="datetimeFigureOut">
              <a:rPr lang="en-US" smtClean="0"/>
              <a:t>10/23/2018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22B198-FD1D-47B6-8E67-B854BBE298A0}" type="slidenum">
              <a:rPr lang="en-US" smtClean="0"/>
              <a:t>‹#›</a:t>
            </a:fld>
            <a:endParaRPr lang="en-US"/>
          </a:p>
        </p:txBody>
      </p:sp>
    </p:spTree>
    <p:extLst>
      <p:ext uri="{BB962C8B-B14F-4D97-AF65-F5344CB8AC3E}">
        <p14:creationId xmlns:p14="http://schemas.microsoft.com/office/powerpoint/2010/main" val="195101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5"/>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dirty="0"/>
          </a:p>
        </p:txBody>
      </p:sp>
      <p:sp>
        <p:nvSpPr>
          <p:cNvPr id="5" name="Footer Placeholder 4"/>
          <p:cNvSpPr>
            <a:spLocks noGrp="1"/>
          </p:cNvSpPr>
          <p:nvPr>
            <p:ph type="ftr" sz="quarter" idx="11"/>
          </p:nvPr>
        </p:nvSpPr>
        <p:spPr>
          <a:xfrm>
            <a:off x="677335" y="6041362"/>
            <a:ext cx="6297612" cy="440956"/>
          </a:xfrm>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pic>
        <p:nvPicPr>
          <p:cNvPr id="8" name="Picture 7"/>
          <p:cNvPicPr>
            <a:picLocks noChangeAspect="1"/>
          </p:cNvPicPr>
          <p:nvPr/>
        </p:nvPicPr>
        <p:blipFill>
          <a:blip r:embed="rId2"/>
          <a:stretch>
            <a:fillRect/>
          </a:stretch>
        </p:blipFill>
        <p:spPr>
          <a:xfrm>
            <a:off x="736839" y="5963069"/>
            <a:ext cx="7212108" cy="498315"/>
          </a:xfrm>
          <a:prstGeom prst="rect">
            <a:avLst/>
          </a:prstGeom>
        </p:spPr>
      </p:pic>
      <p:pic>
        <p:nvPicPr>
          <p:cNvPr id="11" name="Picture 10">
            <a:extLst>
              <a:ext uri="{FF2B5EF4-FFF2-40B4-BE49-F238E27FC236}">
                <a16:creationId xmlns="" xmlns:a16="http://schemas.microsoft.com/office/drawing/2014/main" id="{49A1905D-F0AE-45AA-BC4C-CBC2A7118F4C}"/>
              </a:ext>
            </a:extLst>
          </p:cNvPr>
          <p:cNvPicPr>
            <a:picLocks noChangeAspect="1"/>
          </p:cNvPicPr>
          <p:nvPr/>
        </p:nvPicPr>
        <p:blipFill>
          <a:blip r:embed="rId3"/>
          <a:stretch>
            <a:fillRect/>
          </a:stretch>
        </p:blipFill>
        <p:spPr>
          <a:xfrm>
            <a:off x="4142987" y="275735"/>
            <a:ext cx="5038488" cy="837065"/>
          </a:xfrm>
          <a:prstGeom prst="rect">
            <a:avLst/>
          </a:prstGeom>
        </p:spPr>
      </p:pic>
    </p:spTree>
    <p:extLst>
      <p:ext uri="{BB962C8B-B14F-4D97-AF65-F5344CB8AC3E}">
        <p14:creationId xmlns:p14="http://schemas.microsoft.com/office/powerpoint/2010/main" val="1046579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pic>
        <p:nvPicPr>
          <p:cNvPr id="7" name="Picture 6"/>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3835356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sp>
        <p:nvSpPr>
          <p:cNvPr id="24" name="TextBox 23"/>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pic>
        <p:nvPicPr>
          <p:cNvPr id="10" name="Picture 9"/>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219351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pic>
        <p:nvPicPr>
          <p:cNvPr id="7" name="Picture 6"/>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1591528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sp>
        <p:nvSpPr>
          <p:cNvPr id="24" name="TextBox 23"/>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pic>
        <p:nvPicPr>
          <p:cNvPr id="10" name="Picture 9"/>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1975623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pic>
        <p:nvPicPr>
          <p:cNvPr id="8" name="Picture 7"/>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2275076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pic>
        <p:nvPicPr>
          <p:cNvPr id="7" name="Picture 6"/>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712216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1"/>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1"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pic>
        <p:nvPicPr>
          <p:cNvPr id="7" name="Picture 6"/>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2962101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pic>
        <p:nvPicPr>
          <p:cNvPr id="7" name="Picture 6"/>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55263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9"/>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pic>
        <p:nvPicPr>
          <p:cNvPr id="7" name="Picture 6"/>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900585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5"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69" y="2160590"/>
            <a:ext cx="4184035"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C425AB-633E-4FE7-9657-D3F6410EC3BA}"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3F557-0219-4F75-94C8-670087FA32DA}" type="slidenum">
              <a:rPr lang="en-US" smtClean="0"/>
              <a:t>‹#›</a:t>
            </a:fld>
            <a:endParaRPr lang="en-US"/>
          </a:p>
        </p:txBody>
      </p:sp>
      <p:pic>
        <p:nvPicPr>
          <p:cNvPr id="8" name="Picture 7"/>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2743772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6"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6" y="2737247"/>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5" y="2737247"/>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C425AB-633E-4FE7-9657-D3F6410EC3BA}" type="datetimeFigureOut">
              <a:rPr lang="en-US" smtClean="0"/>
              <a:t>10/23/2018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3F557-0219-4F75-94C8-670087FA32DA}" type="slidenum">
              <a:rPr lang="en-US" smtClean="0"/>
              <a:t>‹#›</a:t>
            </a:fld>
            <a:endParaRPr lang="en-US"/>
          </a:p>
        </p:txBody>
      </p:sp>
      <p:pic>
        <p:nvPicPr>
          <p:cNvPr id="10" name="Picture 9"/>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151846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C425AB-633E-4FE7-9657-D3F6410EC3BA}" type="datetimeFigureOut">
              <a:rPr lang="en-US" smtClean="0"/>
              <a:t>10/23/2018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3F557-0219-4F75-94C8-670087FA32DA}" type="slidenum">
              <a:rPr lang="en-US" smtClean="0"/>
              <a:t>‹#›</a:t>
            </a:fld>
            <a:endParaRPr lang="en-US"/>
          </a:p>
        </p:txBody>
      </p:sp>
      <p:pic>
        <p:nvPicPr>
          <p:cNvPr id="6" name="Picture 5"/>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192657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425AB-633E-4FE7-9657-D3F6410EC3BA}" type="datetimeFigureOut">
              <a:rPr lang="en-US" smtClean="0"/>
              <a:t>10/23/2018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3F557-0219-4F75-94C8-670087FA32DA}" type="slidenum">
              <a:rPr lang="en-US" smtClean="0"/>
              <a:t>‹#›</a:t>
            </a:fld>
            <a:endParaRPr lang="en-US"/>
          </a:p>
        </p:txBody>
      </p:sp>
      <p:pic>
        <p:nvPicPr>
          <p:cNvPr id="5" name="Picture 4"/>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126240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2" y="514926"/>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5"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C425AB-633E-4FE7-9657-D3F6410EC3BA}"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3F557-0219-4F75-94C8-670087FA32DA}" type="slidenum">
              <a:rPr lang="en-US" smtClean="0"/>
              <a:t>‹#›</a:t>
            </a:fld>
            <a:endParaRPr lang="en-US"/>
          </a:p>
        </p:txBody>
      </p:sp>
      <p:pic>
        <p:nvPicPr>
          <p:cNvPr id="8" name="Picture 7"/>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2126778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5"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5"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3F557-0219-4F75-94C8-670087FA32DA}" type="slidenum">
              <a:rPr lang="en-US" smtClean="0"/>
              <a:t>‹#›</a:t>
            </a:fld>
            <a:endParaRPr lang="en-US"/>
          </a:p>
        </p:txBody>
      </p:sp>
      <p:sp>
        <p:nvSpPr>
          <p:cNvPr id="5" name="Date Placeholder 4"/>
          <p:cNvSpPr>
            <a:spLocks noGrp="1"/>
          </p:cNvSpPr>
          <p:nvPr>
            <p:ph type="dt" sz="half" idx="10"/>
          </p:nvPr>
        </p:nvSpPr>
        <p:spPr/>
        <p:txBody>
          <a:bodyPr/>
          <a:lstStyle/>
          <a:p>
            <a:fld id="{0BC425AB-633E-4FE7-9657-D3F6410EC3BA}" type="datetimeFigureOut">
              <a:rPr lang="en-US" smtClean="0"/>
              <a:t>10/23/2018</a:t>
            </a:fld>
            <a:endParaRPr lang="en-US"/>
          </a:p>
        </p:txBody>
      </p:sp>
      <p:pic>
        <p:nvPicPr>
          <p:cNvPr id="8" name="Picture 7"/>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1475590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5"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5" y="2160590"/>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C425AB-633E-4FE7-9657-D3F6410EC3BA}" type="datetimeFigureOut">
              <a:rPr lang="en-US" smtClean="0"/>
              <a:t>10/23/2018</a:t>
            </a:fld>
            <a:endParaRPr lang="en-US"/>
          </a:p>
        </p:txBody>
      </p:sp>
      <p:sp>
        <p:nvSpPr>
          <p:cNvPr id="5" name="Footer Placeholder 4"/>
          <p:cNvSpPr>
            <a:spLocks noGrp="1"/>
          </p:cNvSpPr>
          <p:nvPr>
            <p:ph type="ftr" sz="quarter" idx="3"/>
          </p:nvPr>
        </p:nvSpPr>
        <p:spPr>
          <a:xfrm>
            <a:off x="677335" y="6041364"/>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4" y="6041364"/>
            <a:ext cx="683339" cy="365125"/>
          </a:xfrm>
          <a:prstGeom prst="rect">
            <a:avLst/>
          </a:prstGeom>
        </p:spPr>
        <p:txBody>
          <a:bodyPr vert="horz" lIns="91440" tIns="45720" rIns="91440" bIns="45720" rtlCol="0" anchor="ctr"/>
          <a:lstStyle>
            <a:lvl1pPr algn="r">
              <a:defRPr sz="900">
                <a:solidFill>
                  <a:schemeClr val="accent1"/>
                </a:solidFill>
              </a:defRPr>
            </a:lvl1pPr>
          </a:lstStyle>
          <a:p>
            <a:fld id="{BCA3F557-0219-4F75-94C8-670087FA32DA}" type="slidenum">
              <a:rPr lang="en-US" smtClean="0"/>
              <a:t>‹#›</a:t>
            </a:fld>
            <a:endParaRPr lang="en-US"/>
          </a:p>
        </p:txBody>
      </p:sp>
    </p:spTree>
    <p:extLst>
      <p:ext uri="{BB962C8B-B14F-4D97-AF65-F5344CB8AC3E}">
        <p14:creationId xmlns:p14="http://schemas.microsoft.com/office/powerpoint/2010/main" val="333020975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26827" y="4249050"/>
            <a:ext cx="7766936" cy="606729"/>
          </a:xfrm>
        </p:spPr>
        <p:txBody>
          <a:bodyPr>
            <a:normAutofit/>
          </a:bodyPr>
          <a:lstStyle/>
          <a:p>
            <a:r>
              <a:rPr lang="en-GB" sz="3200" b="1" dirty="0"/>
              <a:t>Case Teaching Curriculum</a:t>
            </a:r>
            <a:endParaRPr lang="en-US" sz="3200" b="1" dirty="0"/>
          </a:p>
        </p:txBody>
      </p:sp>
      <p:pic>
        <p:nvPicPr>
          <p:cNvPr id="4" name="Picture 3"/>
          <p:cNvPicPr>
            <a:picLocks noChangeAspect="1"/>
          </p:cNvPicPr>
          <p:nvPr/>
        </p:nvPicPr>
        <p:blipFill>
          <a:blip r:embed="rId2"/>
          <a:stretch>
            <a:fillRect/>
          </a:stretch>
        </p:blipFill>
        <p:spPr>
          <a:xfrm>
            <a:off x="1270535" y="1208431"/>
            <a:ext cx="7823228" cy="2746150"/>
          </a:xfrm>
          <a:prstGeom prst="rect">
            <a:avLst/>
          </a:prstGeom>
        </p:spPr>
      </p:pic>
      <p:sp>
        <p:nvSpPr>
          <p:cNvPr id="2" name="Rectangle 1"/>
          <p:cNvSpPr/>
          <p:nvPr/>
        </p:nvSpPr>
        <p:spPr>
          <a:xfrm>
            <a:off x="3048000" y="4855779"/>
            <a:ext cx="6045763" cy="775533"/>
          </a:xfrm>
          <a:prstGeom prst="rect">
            <a:avLst/>
          </a:prstGeom>
        </p:spPr>
        <p:txBody>
          <a:bodyPr wrap="square">
            <a:spAutoFit/>
          </a:bodyPr>
          <a:lstStyle/>
          <a:p>
            <a:pPr algn="r">
              <a:lnSpc>
                <a:spcPct val="130000"/>
              </a:lnSpc>
              <a:spcBef>
                <a:spcPct val="0"/>
              </a:spcBef>
            </a:pPr>
            <a:r>
              <a:rPr lang="en-US" altLang="en-US" dirty="0"/>
              <a:t>Prepared by</a:t>
            </a:r>
          </a:p>
          <a:p>
            <a:pPr algn="r">
              <a:lnSpc>
                <a:spcPct val="130000"/>
              </a:lnSpc>
              <a:spcBef>
                <a:spcPct val="0"/>
              </a:spcBef>
            </a:pPr>
            <a:r>
              <a:rPr lang="en-US" altLang="en-US" dirty="0" err="1"/>
              <a:t>Dr</a:t>
            </a:r>
            <a:r>
              <a:rPr lang="en-US" altLang="en-US" dirty="0"/>
              <a:t> Scott Andrews</a:t>
            </a:r>
            <a:endParaRPr lang="en-US" altLang="en-US" dirty="0"/>
          </a:p>
        </p:txBody>
      </p:sp>
    </p:spTree>
    <p:extLst>
      <p:ext uri="{BB962C8B-B14F-4D97-AF65-F5344CB8AC3E}">
        <p14:creationId xmlns:p14="http://schemas.microsoft.com/office/powerpoint/2010/main" val="514929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Beliefs about how we learn – Can you add to this list….?</a:t>
            </a:r>
            <a:endParaRPr lang="tr-TR" dirty="0">
              <a:solidFill>
                <a:schemeClr val="tx2"/>
              </a:solidFill>
            </a:endParaRPr>
          </a:p>
        </p:txBody>
      </p:sp>
      <p:sp>
        <p:nvSpPr>
          <p:cNvPr id="3" name="Content Placeholder 2"/>
          <p:cNvSpPr>
            <a:spLocks noGrp="1"/>
          </p:cNvSpPr>
          <p:nvPr>
            <p:ph idx="1"/>
          </p:nvPr>
        </p:nvSpPr>
        <p:spPr/>
        <p:txBody>
          <a:bodyPr/>
          <a:lstStyle/>
          <a:p>
            <a:r>
              <a:rPr lang="en-US" altLang="en-US" dirty="0"/>
              <a:t>We only learn what we are interested in learning</a:t>
            </a:r>
          </a:p>
          <a:p>
            <a:r>
              <a:rPr lang="en-US" altLang="en-US" dirty="0"/>
              <a:t>Learning depends on wanting to learn</a:t>
            </a:r>
          </a:p>
          <a:p>
            <a:r>
              <a:rPr lang="en-US" altLang="en-US" dirty="0"/>
              <a:t>We learn best when we are free to create our own response to a situation</a:t>
            </a:r>
          </a:p>
          <a:p>
            <a:r>
              <a:rPr lang="en-US" altLang="en-US" dirty="0"/>
              <a:t>Learning depends on not knowing the answers</a:t>
            </a:r>
          </a:p>
          <a:p>
            <a:r>
              <a:rPr lang="en-US" altLang="en-US" dirty="0"/>
              <a:t>We all learn in our own way</a:t>
            </a:r>
          </a:p>
          <a:p>
            <a:r>
              <a:rPr lang="en-US" altLang="en-US" dirty="0"/>
              <a:t>Learning is largely an emotional experience</a:t>
            </a:r>
          </a:p>
          <a:p>
            <a:r>
              <a:rPr lang="en-US" altLang="en-US" dirty="0"/>
              <a:t>To learn is to change</a:t>
            </a:r>
            <a:endParaRPr lang="en-US" altLang="en-US" dirty="0"/>
          </a:p>
        </p:txBody>
      </p:sp>
      <p:pic>
        <p:nvPicPr>
          <p:cNvPr id="4" name="Picture 5" descr="BD04970_[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6565900" y="3812627"/>
            <a:ext cx="2130425" cy="167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6421437" y="5683359"/>
            <a:ext cx="22748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latin typeface="Arial" panose="020B0604020202020204" pitchFamily="34" charset="0"/>
                <a:ea typeface="ヒラギノ角ゴ Pro W3" pitchFamily="1" charset="-128"/>
              </a:defRPr>
            </a:lvl1pPr>
            <a:lvl2pPr>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lvl="1">
              <a:buFont typeface="Monotype Sorts" charset="0"/>
              <a:buNone/>
            </a:pPr>
            <a:r>
              <a:rPr lang="en-GB" altLang="en-US" sz="1000" dirty="0"/>
              <a:t>adapted from </a:t>
            </a:r>
            <a:r>
              <a:rPr lang="en-GB" altLang="en-US" sz="1000" dirty="0" err="1"/>
              <a:t>J.Heath</a:t>
            </a:r>
            <a:r>
              <a:rPr lang="en-GB" altLang="en-US" sz="1000" dirty="0"/>
              <a:t> (1998)</a:t>
            </a:r>
          </a:p>
        </p:txBody>
      </p:sp>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Other benefits of the case method</a:t>
            </a:r>
            <a:endParaRPr lang="tr-TR" dirty="0">
              <a:solidFill>
                <a:schemeClr val="tx2"/>
              </a:solidFill>
            </a:endParaRPr>
          </a:p>
        </p:txBody>
      </p:sp>
      <p:sp>
        <p:nvSpPr>
          <p:cNvPr id="3" name="Content Placeholder 2"/>
          <p:cNvSpPr>
            <a:spLocks noGrp="1"/>
          </p:cNvSpPr>
          <p:nvPr>
            <p:ph idx="1"/>
          </p:nvPr>
        </p:nvSpPr>
        <p:spPr/>
        <p:txBody>
          <a:bodyPr>
            <a:normAutofit fontScale="92500" lnSpcReduction="10000"/>
          </a:bodyPr>
          <a:lstStyle/>
          <a:p>
            <a:pPr>
              <a:lnSpc>
                <a:spcPct val="80000"/>
              </a:lnSpc>
            </a:pPr>
            <a:r>
              <a:rPr lang="en-GB" altLang="en-US" dirty="0"/>
              <a:t>Provides a context within which to explore ideas, identify relationships, test theories, formulate hypotheses.</a:t>
            </a:r>
          </a:p>
          <a:p>
            <a:pPr>
              <a:lnSpc>
                <a:spcPct val="80000"/>
              </a:lnSpc>
              <a:buNone/>
            </a:pPr>
            <a:endParaRPr lang="en-GB" altLang="en-US" sz="1200" dirty="0"/>
          </a:p>
          <a:p>
            <a:pPr>
              <a:lnSpc>
                <a:spcPct val="80000"/>
              </a:lnSpc>
            </a:pPr>
            <a:r>
              <a:rPr lang="en-GB" altLang="en-US" dirty="0"/>
              <a:t>Enables students to perceive their field of studies in a      broader context.</a:t>
            </a:r>
          </a:p>
          <a:p>
            <a:pPr>
              <a:lnSpc>
                <a:spcPct val="80000"/>
              </a:lnSpc>
              <a:buNone/>
            </a:pPr>
            <a:endParaRPr lang="en-GB" altLang="en-US" sz="1200" dirty="0"/>
          </a:p>
          <a:p>
            <a:pPr>
              <a:lnSpc>
                <a:spcPct val="80000"/>
              </a:lnSpc>
            </a:pPr>
            <a:r>
              <a:rPr lang="en-GB" altLang="en-US" dirty="0"/>
              <a:t>Facilitates deep, rather than surface learning.</a:t>
            </a:r>
          </a:p>
          <a:p>
            <a:pPr>
              <a:lnSpc>
                <a:spcPct val="80000"/>
              </a:lnSpc>
              <a:buNone/>
            </a:pPr>
            <a:endParaRPr lang="en-GB" altLang="en-US" sz="1200" dirty="0"/>
          </a:p>
          <a:p>
            <a:pPr>
              <a:lnSpc>
                <a:spcPct val="80000"/>
              </a:lnSpc>
            </a:pPr>
            <a:r>
              <a:rPr lang="en-GB" altLang="en-US" dirty="0"/>
              <a:t>Develops higher level skills of synthesis, analysis, </a:t>
            </a:r>
          </a:p>
          <a:p>
            <a:pPr>
              <a:lnSpc>
                <a:spcPct val="80000"/>
              </a:lnSpc>
              <a:buNone/>
            </a:pPr>
            <a:r>
              <a:rPr lang="en-GB" altLang="en-US" dirty="0"/>
              <a:t>     evaluation, judgement, problem solving, communication.</a:t>
            </a:r>
          </a:p>
          <a:p>
            <a:pPr>
              <a:lnSpc>
                <a:spcPct val="80000"/>
              </a:lnSpc>
              <a:buNone/>
            </a:pPr>
            <a:endParaRPr lang="en-GB" altLang="en-US" sz="1200" dirty="0"/>
          </a:p>
          <a:p>
            <a:pPr>
              <a:lnSpc>
                <a:spcPct val="80000"/>
              </a:lnSpc>
            </a:pPr>
            <a:r>
              <a:rPr lang="en-GB" altLang="en-US" dirty="0"/>
              <a:t>Develops inter-personal skills, team-working. </a:t>
            </a:r>
          </a:p>
          <a:p>
            <a:pPr>
              <a:lnSpc>
                <a:spcPct val="80000"/>
              </a:lnSpc>
              <a:buNone/>
            </a:pPr>
            <a:endParaRPr lang="en-GB" altLang="en-US" sz="1200" dirty="0"/>
          </a:p>
          <a:p>
            <a:pPr>
              <a:lnSpc>
                <a:spcPct val="80000"/>
              </a:lnSpc>
            </a:pPr>
            <a:r>
              <a:rPr lang="en-GB" altLang="en-US" dirty="0"/>
              <a:t>Increases involvement and motivation         </a:t>
            </a:r>
          </a:p>
          <a:p>
            <a:pPr>
              <a:lnSpc>
                <a:spcPct val="80000"/>
              </a:lnSpc>
              <a:buNone/>
            </a:pPr>
            <a:r>
              <a:rPr lang="en-GB" altLang="en-US" dirty="0"/>
              <a:t>     – a more enjoyable learning experience.</a:t>
            </a:r>
            <a:endParaRPr lang="en-US" alt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6099944" y="4824248"/>
            <a:ext cx="2740572" cy="14307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schemeClr val="tx2"/>
                </a:solidFill>
              </a:rPr>
              <a:t>The case method is not the panacea to all teaching and learning problems. The following other factors need to be taken into consideration too:</a:t>
            </a:r>
            <a:endParaRPr lang="tr-TR" sz="2800" dirty="0">
              <a:solidFill>
                <a:schemeClr val="tx2"/>
              </a:solidFill>
            </a:endParaRPr>
          </a:p>
        </p:txBody>
      </p:sp>
      <p:pic>
        <p:nvPicPr>
          <p:cNvPr id="10" name="Picture 4" descr="j023776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24288" y="2708275"/>
            <a:ext cx="2105025" cy="244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5"/>
          <p:cNvSpPr txBox="1">
            <a:spLocks noChangeArrowheads="1"/>
          </p:cNvSpPr>
          <p:nvPr/>
        </p:nvSpPr>
        <p:spPr bwMode="auto">
          <a:xfrm>
            <a:off x="6434138" y="2636838"/>
            <a:ext cx="20637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ctr" eaLnBrk="1" hangingPunct="1"/>
            <a:r>
              <a:rPr lang="en-GB" altLang="en-US" sz="2000" b="1"/>
              <a:t>Student </a:t>
            </a:r>
          </a:p>
          <a:p>
            <a:pPr algn="ctr" eaLnBrk="1" hangingPunct="1"/>
            <a:r>
              <a:rPr lang="en-GB" altLang="en-US" sz="2000" b="1"/>
              <a:t>characteristics </a:t>
            </a:r>
          </a:p>
          <a:p>
            <a:pPr algn="ctr" eaLnBrk="1" hangingPunct="1"/>
            <a:r>
              <a:rPr lang="en-GB" altLang="en-US" sz="2000" b="1"/>
              <a:t>&amp; perceptions</a:t>
            </a:r>
            <a:endParaRPr lang="en-US" altLang="en-US" sz="2000" b="1"/>
          </a:p>
        </p:txBody>
      </p:sp>
      <p:sp>
        <p:nvSpPr>
          <p:cNvPr id="12" name="Text Box 6"/>
          <p:cNvSpPr txBox="1">
            <a:spLocks noChangeArrowheads="1"/>
          </p:cNvSpPr>
          <p:nvPr/>
        </p:nvSpPr>
        <p:spPr bwMode="auto">
          <a:xfrm>
            <a:off x="1687513" y="2420938"/>
            <a:ext cx="14366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ctr" eaLnBrk="1" hangingPunct="1"/>
            <a:r>
              <a:rPr lang="en-GB" altLang="en-US" sz="2000" b="1"/>
              <a:t>Specific </a:t>
            </a:r>
          </a:p>
          <a:p>
            <a:pPr algn="ctr" eaLnBrk="1" hangingPunct="1"/>
            <a:r>
              <a:rPr lang="en-GB" altLang="en-US" sz="2000" b="1"/>
              <a:t>learning </a:t>
            </a:r>
          </a:p>
          <a:p>
            <a:pPr algn="ctr" eaLnBrk="1" hangingPunct="1"/>
            <a:r>
              <a:rPr lang="en-GB" altLang="en-US" sz="2000" b="1"/>
              <a:t>objectives</a:t>
            </a:r>
            <a:endParaRPr lang="en-US" altLang="en-US" sz="2000" b="1"/>
          </a:p>
        </p:txBody>
      </p:sp>
      <p:sp>
        <p:nvSpPr>
          <p:cNvPr id="13" name="Text Box 7"/>
          <p:cNvSpPr txBox="1">
            <a:spLocks noChangeArrowheads="1"/>
          </p:cNvSpPr>
          <p:nvPr/>
        </p:nvSpPr>
        <p:spPr bwMode="auto">
          <a:xfrm>
            <a:off x="1109663" y="3933825"/>
            <a:ext cx="15668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ctr" eaLnBrk="1" hangingPunct="1"/>
            <a:r>
              <a:rPr lang="en-GB" altLang="en-US" sz="2000" b="1"/>
              <a:t>Resources </a:t>
            </a:r>
          </a:p>
          <a:p>
            <a:pPr algn="ctr" eaLnBrk="1" hangingPunct="1"/>
            <a:r>
              <a:rPr lang="en-GB" altLang="en-US" sz="2000" b="1"/>
              <a:t>available</a:t>
            </a:r>
            <a:endParaRPr lang="en-US" altLang="en-US" sz="2000" b="1"/>
          </a:p>
        </p:txBody>
      </p:sp>
      <p:sp>
        <p:nvSpPr>
          <p:cNvPr id="14" name="Text Box 8"/>
          <p:cNvSpPr txBox="1">
            <a:spLocks noChangeArrowheads="1"/>
          </p:cNvSpPr>
          <p:nvPr/>
        </p:nvSpPr>
        <p:spPr bwMode="auto">
          <a:xfrm>
            <a:off x="6019800" y="5013325"/>
            <a:ext cx="23018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ctr" eaLnBrk="1" hangingPunct="1"/>
            <a:r>
              <a:rPr lang="en-GB" altLang="en-US" sz="2000" b="1"/>
              <a:t>Staff skills</a:t>
            </a:r>
          </a:p>
          <a:p>
            <a:pPr algn="ctr" eaLnBrk="1" hangingPunct="1"/>
            <a:r>
              <a:rPr lang="en-GB" altLang="en-US" sz="2000" b="1"/>
              <a:t>perceptions,</a:t>
            </a:r>
          </a:p>
          <a:p>
            <a:pPr algn="ctr" eaLnBrk="1" hangingPunct="1"/>
            <a:r>
              <a:rPr lang="en-GB" altLang="en-US" sz="2000" b="1"/>
              <a:t>preferences</a:t>
            </a:r>
            <a:endParaRPr lang="en-US" altLang="en-US" sz="2000" b="1"/>
          </a:p>
        </p:txBody>
      </p:sp>
      <p:sp>
        <p:nvSpPr>
          <p:cNvPr id="15" name="Text Box 9"/>
          <p:cNvSpPr txBox="1">
            <a:spLocks noChangeArrowheads="1"/>
          </p:cNvSpPr>
          <p:nvPr/>
        </p:nvSpPr>
        <p:spPr bwMode="auto">
          <a:xfrm>
            <a:off x="1100138" y="5229225"/>
            <a:ext cx="3651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ctr" eaLnBrk="1" hangingPunct="1"/>
            <a:r>
              <a:rPr lang="en-GB" altLang="en-US" sz="2000" b="1"/>
              <a:t>Institutional</a:t>
            </a:r>
          </a:p>
          <a:p>
            <a:pPr algn="ctr" eaLnBrk="1" hangingPunct="1"/>
            <a:r>
              <a:rPr lang="en-GB" altLang="en-US" sz="2000" b="1"/>
              <a:t>   climate / strategy / policies</a:t>
            </a:r>
            <a:endParaRPr lang="en-US" altLang="en-US" sz="2000" b="1"/>
          </a:p>
        </p:txBody>
      </p:sp>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tx2"/>
                </a:solidFill>
              </a:rPr>
              <a:t>We all learn differently.  The case method enables us to develop </a:t>
            </a:r>
            <a:r>
              <a:rPr lang="en-US" sz="2400" dirty="0" err="1">
                <a:solidFill>
                  <a:schemeClr val="tx2"/>
                </a:solidFill>
              </a:rPr>
              <a:t>programmes</a:t>
            </a:r>
            <a:r>
              <a:rPr lang="en-US" sz="2400" dirty="0">
                <a:solidFill>
                  <a:schemeClr val="tx2"/>
                </a:solidFill>
              </a:rPr>
              <a:t> that promote learning though input, discovery, and reflection</a:t>
            </a:r>
            <a:endParaRPr lang="tr-TR" sz="2400" dirty="0">
              <a:solidFill>
                <a:schemeClr val="tx2"/>
              </a:solidFill>
            </a:endParaRPr>
          </a:p>
        </p:txBody>
      </p:sp>
      <p:pic>
        <p:nvPicPr>
          <p:cNvPr id="25" name="Picture 4" descr="j0234687"/>
          <p:cNvPicPr>
            <a:picLocks noChangeAspect="1" noChangeArrowheads="1" noCrop="1"/>
          </p:cNvPicPr>
          <p:nvPr/>
        </p:nvPicPr>
        <p:blipFill>
          <a:blip r:embed="rId2">
            <a:extLst>
              <a:ext uri="{28A0092B-C50C-407E-A947-70E740481C1C}">
                <a14:useLocalDpi xmlns:a14="http://schemas.microsoft.com/office/drawing/2010/main" val="0"/>
              </a:ext>
            </a:extLst>
          </a:blip>
          <a:stretch>
            <a:fillRect/>
          </a:stretch>
        </p:blipFill>
        <p:spPr>
          <a:xfrm>
            <a:off x="7377341" y="2133600"/>
            <a:ext cx="1968272" cy="1323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Line 16"/>
          <p:cNvSpPr>
            <a:spLocks noChangeShapeType="1"/>
          </p:cNvSpPr>
          <p:nvPr/>
        </p:nvSpPr>
        <p:spPr bwMode="auto">
          <a:xfrm>
            <a:off x="4727575" y="2463005"/>
            <a:ext cx="0" cy="343535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8" name="Oval 4"/>
          <p:cNvSpPr>
            <a:spLocks noChangeArrowheads="1"/>
          </p:cNvSpPr>
          <p:nvPr/>
        </p:nvSpPr>
        <p:spPr bwMode="auto">
          <a:xfrm>
            <a:off x="1698625" y="3132930"/>
            <a:ext cx="3224213" cy="204470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GB" altLang="en-US" sz="2000"/>
          </a:p>
        </p:txBody>
      </p:sp>
      <p:sp>
        <p:nvSpPr>
          <p:cNvPr id="29" name="Oval 5"/>
          <p:cNvSpPr>
            <a:spLocks noChangeArrowheads="1"/>
          </p:cNvSpPr>
          <p:nvPr/>
        </p:nvSpPr>
        <p:spPr bwMode="auto">
          <a:xfrm>
            <a:off x="4583113" y="3313905"/>
            <a:ext cx="3225800" cy="204470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GB" altLang="en-US" sz="2000"/>
          </a:p>
        </p:txBody>
      </p:sp>
      <p:sp>
        <p:nvSpPr>
          <p:cNvPr id="30" name="Oval 6"/>
          <p:cNvSpPr>
            <a:spLocks noChangeArrowheads="1"/>
          </p:cNvSpPr>
          <p:nvPr/>
        </p:nvSpPr>
        <p:spPr bwMode="auto">
          <a:xfrm>
            <a:off x="4440238" y="3771105"/>
            <a:ext cx="554037" cy="1054100"/>
          </a:xfrm>
          <a:prstGeom prst="ellipse">
            <a:avLst/>
          </a:prstGeom>
          <a:solidFill>
            <a:srgbClr val="FF0000"/>
          </a:solidFill>
          <a:ln w="12700">
            <a:solidFill>
              <a:srgbClr val="FF0000"/>
            </a:solidFill>
            <a:round/>
            <a:headEnd/>
            <a:tailEnd/>
          </a:ln>
        </p:spPr>
        <p:txBody>
          <a:bodyPr wrap="none" anchor="ct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ctr"/>
            <a:endParaRPr lang="en-GB" altLang="en-US" sz="1800">
              <a:solidFill>
                <a:srgbClr val="FF0000"/>
              </a:solidFill>
            </a:endParaRPr>
          </a:p>
        </p:txBody>
      </p:sp>
      <p:sp>
        <p:nvSpPr>
          <p:cNvPr id="31" name="Line 17"/>
          <p:cNvSpPr>
            <a:spLocks noChangeShapeType="1"/>
          </p:cNvSpPr>
          <p:nvPr/>
        </p:nvSpPr>
        <p:spPr bwMode="auto">
          <a:xfrm flipH="1" flipV="1">
            <a:off x="4697413" y="4385468"/>
            <a:ext cx="881062" cy="1430337"/>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32" name="Rectangle 9"/>
          <p:cNvSpPr>
            <a:spLocks noChangeArrowheads="1"/>
          </p:cNvSpPr>
          <p:nvPr/>
        </p:nvSpPr>
        <p:spPr bwMode="auto">
          <a:xfrm>
            <a:off x="2301875" y="3682205"/>
            <a:ext cx="17795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r>
              <a:rPr lang="en-GB" altLang="en-US" sz="1600" b="1" i="1"/>
              <a:t>Conceptualising</a:t>
            </a:r>
            <a:endParaRPr lang="en-US" altLang="en-US" sz="1600" b="1" i="1"/>
          </a:p>
        </p:txBody>
      </p:sp>
      <p:sp>
        <p:nvSpPr>
          <p:cNvPr id="33" name="Rectangle 10"/>
          <p:cNvSpPr>
            <a:spLocks noChangeArrowheads="1"/>
          </p:cNvSpPr>
          <p:nvPr/>
        </p:nvSpPr>
        <p:spPr bwMode="auto">
          <a:xfrm>
            <a:off x="2393950" y="4672805"/>
            <a:ext cx="15970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r>
              <a:rPr lang="en-GB" altLang="en-US" sz="1600" b="1" i="1"/>
              <a:t>Hypothesising</a:t>
            </a:r>
            <a:endParaRPr lang="en-US" altLang="en-US" sz="1600" b="1" i="1"/>
          </a:p>
        </p:txBody>
      </p:sp>
      <p:sp>
        <p:nvSpPr>
          <p:cNvPr id="34" name="Rectangle 11"/>
          <p:cNvSpPr>
            <a:spLocks noChangeArrowheads="1"/>
          </p:cNvSpPr>
          <p:nvPr/>
        </p:nvSpPr>
        <p:spPr bwMode="auto">
          <a:xfrm>
            <a:off x="5654675" y="3682205"/>
            <a:ext cx="11287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spcBef>
                <a:spcPct val="20000"/>
              </a:spcBef>
            </a:pPr>
            <a:r>
              <a:rPr lang="en-GB" altLang="en-US" sz="1600" b="1" i="1"/>
              <a:t>Feedback</a:t>
            </a:r>
            <a:endParaRPr lang="en-US" altLang="en-US"/>
          </a:p>
        </p:txBody>
      </p:sp>
      <p:sp>
        <p:nvSpPr>
          <p:cNvPr id="35" name="Rectangle 12"/>
          <p:cNvSpPr>
            <a:spLocks noChangeArrowheads="1"/>
          </p:cNvSpPr>
          <p:nvPr/>
        </p:nvSpPr>
        <p:spPr bwMode="auto">
          <a:xfrm>
            <a:off x="5807075" y="4717255"/>
            <a:ext cx="8223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r>
              <a:rPr lang="en-GB" altLang="en-US" sz="1600" b="1" i="1"/>
              <a:t>Action</a:t>
            </a:r>
            <a:endParaRPr lang="en-US" altLang="en-US" sz="1600" b="1" i="1"/>
          </a:p>
        </p:txBody>
      </p:sp>
      <p:sp>
        <p:nvSpPr>
          <p:cNvPr id="36" name="Rectangle 13"/>
          <p:cNvSpPr>
            <a:spLocks noChangeArrowheads="1"/>
          </p:cNvSpPr>
          <p:nvPr/>
        </p:nvSpPr>
        <p:spPr bwMode="auto">
          <a:xfrm>
            <a:off x="5411788" y="5815805"/>
            <a:ext cx="2492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ctr"/>
            <a:r>
              <a:rPr lang="en-GB" altLang="en-US" sz="1600" b="1">
                <a:solidFill>
                  <a:srgbClr val="FF0000"/>
                </a:solidFill>
              </a:rPr>
              <a:t>KNOWLEDGE INPUT</a:t>
            </a:r>
          </a:p>
          <a:p>
            <a:pPr algn="ctr"/>
            <a:r>
              <a:rPr lang="en-GB" altLang="en-US" sz="1600" b="1">
                <a:solidFill>
                  <a:srgbClr val="FF0000"/>
                </a:solidFill>
              </a:rPr>
              <a:t>(Question is when/how)</a:t>
            </a:r>
            <a:endParaRPr lang="en-US" altLang="en-US" sz="1600" b="1">
              <a:solidFill>
                <a:srgbClr val="FF0000"/>
              </a:solidFill>
            </a:endParaRPr>
          </a:p>
        </p:txBody>
      </p:sp>
      <p:sp>
        <p:nvSpPr>
          <p:cNvPr id="37" name="Line 14"/>
          <p:cNvSpPr>
            <a:spLocks noChangeShapeType="1"/>
          </p:cNvSpPr>
          <p:nvPr/>
        </p:nvSpPr>
        <p:spPr bwMode="auto">
          <a:xfrm>
            <a:off x="3216275" y="3148805"/>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8" name="Line 15"/>
          <p:cNvSpPr>
            <a:spLocks noChangeShapeType="1"/>
          </p:cNvSpPr>
          <p:nvPr/>
        </p:nvSpPr>
        <p:spPr bwMode="auto">
          <a:xfrm flipH="1">
            <a:off x="3216275" y="3301205"/>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 name="Rectangle 16"/>
          <p:cNvSpPr>
            <a:spLocks noChangeArrowheads="1"/>
          </p:cNvSpPr>
          <p:nvPr/>
        </p:nvSpPr>
        <p:spPr bwMode="auto">
          <a:xfrm>
            <a:off x="2606675" y="2463005"/>
            <a:ext cx="1492250"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spcBef>
                <a:spcPct val="20000"/>
              </a:spcBef>
            </a:pPr>
            <a:r>
              <a:rPr lang="en-GB" altLang="en-US" sz="1800" b="1" i="1"/>
              <a:t>Inner World</a:t>
            </a:r>
          </a:p>
          <a:p>
            <a:pPr eaLnBrk="1" hangingPunct="1">
              <a:spcBef>
                <a:spcPct val="20000"/>
              </a:spcBef>
            </a:pPr>
            <a:r>
              <a:rPr lang="en-GB" altLang="en-US" sz="1600" b="1">
                <a:solidFill>
                  <a:srgbClr val="FF0000"/>
                </a:solidFill>
              </a:rPr>
              <a:t>REFLECTION</a:t>
            </a:r>
            <a:endParaRPr lang="en-US" altLang="en-US" sz="1600" b="1">
              <a:solidFill>
                <a:srgbClr val="FF0000"/>
              </a:solidFill>
            </a:endParaRPr>
          </a:p>
        </p:txBody>
      </p:sp>
      <p:sp>
        <p:nvSpPr>
          <p:cNvPr id="40" name="Rectangle 17"/>
          <p:cNvSpPr>
            <a:spLocks noChangeArrowheads="1"/>
          </p:cNvSpPr>
          <p:nvPr/>
        </p:nvSpPr>
        <p:spPr bwMode="auto">
          <a:xfrm>
            <a:off x="5426075" y="2463005"/>
            <a:ext cx="1514475"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spcBef>
                <a:spcPct val="20000"/>
              </a:spcBef>
            </a:pPr>
            <a:r>
              <a:rPr lang="en-GB" altLang="en-US" sz="1800" b="1" i="1"/>
              <a:t>Outer World</a:t>
            </a:r>
          </a:p>
          <a:p>
            <a:pPr eaLnBrk="1" hangingPunct="1">
              <a:spcBef>
                <a:spcPct val="20000"/>
              </a:spcBef>
            </a:pPr>
            <a:r>
              <a:rPr lang="en-GB" altLang="en-US" sz="1600" b="1">
                <a:solidFill>
                  <a:srgbClr val="FF0000"/>
                </a:solidFill>
              </a:rPr>
              <a:t>DISCOVERY</a:t>
            </a:r>
            <a:endParaRPr lang="en-US" altLang="en-US" sz="1600" b="1">
              <a:solidFill>
                <a:srgbClr val="FF0000"/>
              </a:solidFill>
            </a:endParaRPr>
          </a:p>
        </p:txBody>
      </p:sp>
      <p:cxnSp>
        <p:nvCxnSpPr>
          <p:cNvPr id="41" name="AutoShape 18"/>
          <p:cNvCxnSpPr>
            <a:cxnSpLocks noChangeShapeType="1"/>
            <a:stCxn id="29" idx="0"/>
            <a:endCxn id="29" idx="0"/>
          </p:cNvCxnSpPr>
          <p:nvPr/>
        </p:nvCxnSpPr>
        <p:spPr bwMode="auto">
          <a:xfrm>
            <a:off x="6196013" y="3313905"/>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42" name="Line 19"/>
          <p:cNvSpPr>
            <a:spLocks noChangeShapeType="1"/>
          </p:cNvSpPr>
          <p:nvPr/>
        </p:nvSpPr>
        <p:spPr bwMode="auto">
          <a:xfrm flipH="1">
            <a:off x="6188075" y="3148805"/>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3" name="Line 20"/>
          <p:cNvSpPr>
            <a:spLocks noChangeShapeType="1"/>
          </p:cNvSpPr>
          <p:nvPr/>
        </p:nvSpPr>
        <p:spPr bwMode="auto">
          <a:xfrm flipH="1">
            <a:off x="3216275" y="5206205"/>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 name="Line 21"/>
          <p:cNvSpPr>
            <a:spLocks noChangeShapeType="1"/>
          </p:cNvSpPr>
          <p:nvPr/>
        </p:nvSpPr>
        <p:spPr bwMode="auto">
          <a:xfrm>
            <a:off x="6188075" y="3301205"/>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5" name="Line 22"/>
          <p:cNvSpPr>
            <a:spLocks noChangeShapeType="1"/>
          </p:cNvSpPr>
          <p:nvPr/>
        </p:nvSpPr>
        <p:spPr bwMode="auto">
          <a:xfrm>
            <a:off x="3216275" y="5358605"/>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 name="Line 23"/>
          <p:cNvSpPr>
            <a:spLocks noChangeShapeType="1"/>
          </p:cNvSpPr>
          <p:nvPr/>
        </p:nvSpPr>
        <p:spPr bwMode="auto">
          <a:xfrm>
            <a:off x="6111875" y="5206205"/>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7" name="Line 24"/>
          <p:cNvSpPr>
            <a:spLocks noChangeShapeType="1"/>
          </p:cNvSpPr>
          <p:nvPr/>
        </p:nvSpPr>
        <p:spPr bwMode="auto">
          <a:xfrm flipV="1">
            <a:off x="6111875" y="5358605"/>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 name="Rectangle 25"/>
          <p:cNvSpPr txBox="1">
            <a:spLocks noChangeArrowheads="1"/>
          </p:cNvSpPr>
          <p:nvPr/>
        </p:nvSpPr>
        <p:spPr>
          <a:xfrm>
            <a:off x="1066800" y="2057400"/>
            <a:ext cx="4714875" cy="712788"/>
          </a:xfrm>
          <a:prstGeom prst="rect">
            <a:avLst/>
          </a:prstGeom>
          <a:no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Tx/>
              <a:buNone/>
            </a:pPr>
            <a:r>
              <a:rPr lang="en-GB" altLang="en-US" smtClean="0"/>
              <a:t>Lancaster Model of Learning</a:t>
            </a:r>
            <a:endParaRPr lang="en-US" altLang="en-US" dirty="0"/>
          </a:p>
        </p:txBody>
      </p:sp>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solidFill>
                  <a:srgbClr val="2D2D8A"/>
                </a:solidFill>
              </a:rPr>
              <a:t>Different ‘learning modes’ or alternative ‘learning loops’ enable us to devise three different pathways to learning:</a:t>
            </a:r>
            <a:endParaRPr lang="tr-TR" dirty="0"/>
          </a:p>
        </p:txBody>
      </p:sp>
      <p:sp>
        <p:nvSpPr>
          <p:cNvPr id="3" name="Content Placeholder 2"/>
          <p:cNvSpPr>
            <a:spLocks noGrp="1"/>
          </p:cNvSpPr>
          <p:nvPr>
            <p:ph idx="1"/>
          </p:nvPr>
        </p:nvSpPr>
        <p:spPr/>
        <p:txBody>
          <a:bodyPr>
            <a:normAutofit fontScale="92500" lnSpcReduction="10000"/>
          </a:bodyPr>
          <a:lstStyle/>
          <a:p>
            <a:pPr>
              <a:lnSpc>
                <a:spcPct val="90000"/>
              </a:lnSpc>
              <a:buNone/>
            </a:pPr>
            <a:r>
              <a:rPr lang="en-GB" altLang="en-US" b="1" u="sng" dirty="0">
                <a:solidFill>
                  <a:srgbClr val="FF0000"/>
                </a:solidFill>
              </a:rPr>
              <a:t>Input-discovery-reflection</a:t>
            </a:r>
          </a:p>
          <a:p>
            <a:pPr marL="0" indent="0">
              <a:lnSpc>
                <a:spcPct val="90000"/>
              </a:lnSpc>
              <a:buNone/>
            </a:pPr>
            <a:endParaRPr lang="en-GB" altLang="en-US" u="sng" dirty="0">
              <a:solidFill>
                <a:srgbClr val="FF0000"/>
              </a:solidFill>
            </a:endParaRPr>
          </a:p>
          <a:p>
            <a:pPr marL="0" indent="0">
              <a:lnSpc>
                <a:spcPct val="90000"/>
              </a:lnSpc>
              <a:buNone/>
            </a:pPr>
            <a:r>
              <a:rPr lang="en-GB" altLang="en-US" dirty="0"/>
              <a:t>“Here is some data and a procedure.  Apply the procedure to</a:t>
            </a:r>
          </a:p>
          <a:p>
            <a:pPr marL="0" indent="0">
              <a:lnSpc>
                <a:spcPct val="90000"/>
              </a:lnSpc>
              <a:buNone/>
            </a:pPr>
            <a:r>
              <a:rPr lang="en-GB" altLang="en-US" dirty="0"/>
              <a:t>the data and come back with some conclusions. ”</a:t>
            </a:r>
          </a:p>
          <a:p>
            <a:pPr marL="274638" indent="0">
              <a:lnSpc>
                <a:spcPct val="90000"/>
              </a:lnSpc>
              <a:buNone/>
            </a:pPr>
            <a:endParaRPr lang="en-GB" altLang="en-US" u="sng" dirty="0">
              <a:solidFill>
                <a:srgbClr val="FF0000"/>
              </a:solidFill>
            </a:endParaRPr>
          </a:p>
          <a:p>
            <a:pPr marL="0" indent="0">
              <a:lnSpc>
                <a:spcPct val="90000"/>
              </a:lnSpc>
              <a:buNone/>
            </a:pPr>
            <a:r>
              <a:rPr lang="en-GB" altLang="en-US" b="1" u="sng" dirty="0">
                <a:solidFill>
                  <a:srgbClr val="FF0000"/>
                </a:solidFill>
              </a:rPr>
              <a:t>Input - reflection – discovery</a:t>
            </a:r>
          </a:p>
          <a:p>
            <a:pPr marL="274638" indent="0">
              <a:lnSpc>
                <a:spcPct val="90000"/>
              </a:lnSpc>
              <a:buNone/>
            </a:pPr>
            <a:endParaRPr lang="en-GB" altLang="en-US" u="sng" dirty="0">
              <a:solidFill>
                <a:srgbClr val="FF0000"/>
              </a:solidFill>
            </a:endParaRPr>
          </a:p>
          <a:p>
            <a:pPr marL="0" indent="0">
              <a:lnSpc>
                <a:spcPct val="90000"/>
              </a:lnSpc>
              <a:buNone/>
            </a:pPr>
            <a:r>
              <a:rPr lang="en-GB" altLang="en-US" dirty="0"/>
              <a:t>“Here is a theory. Let us think about how it might help us to develop a better understanding of what is happening in this </a:t>
            </a:r>
          </a:p>
          <a:p>
            <a:pPr marL="0" indent="0">
              <a:lnSpc>
                <a:spcPct val="90000"/>
              </a:lnSpc>
              <a:buNone/>
            </a:pPr>
            <a:r>
              <a:rPr lang="en-GB" altLang="en-US" dirty="0"/>
              <a:t>situation and the circumstances in which it can be applied</a:t>
            </a:r>
          </a:p>
          <a:p>
            <a:pPr marL="0" indent="0">
              <a:lnSpc>
                <a:spcPct val="90000"/>
              </a:lnSpc>
              <a:buNone/>
            </a:pPr>
            <a:r>
              <a:rPr lang="en-GB" altLang="en-US" dirty="0"/>
              <a:t>elsewhere. Then let us test it in another situation and</a:t>
            </a:r>
          </a:p>
          <a:p>
            <a:pPr marL="0" indent="0">
              <a:lnSpc>
                <a:spcPct val="90000"/>
              </a:lnSpc>
              <a:buNone/>
            </a:pPr>
            <a:r>
              <a:rPr lang="en-GB" altLang="en-US" dirty="0"/>
              <a:t>discover its value in practice.”</a:t>
            </a:r>
            <a:endParaRPr lang="en-US" altLang="en-US" dirty="0"/>
          </a:p>
          <a:p>
            <a:endParaRPr lang="tr-TR" dirty="0"/>
          </a:p>
        </p:txBody>
      </p:sp>
      <p:sp>
        <p:nvSpPr>
          <p:cNvPr id="4" name="Rectangle 4"/>
          <p:cNvSpPr>
            <a:spLocks noChangeArrowheads="1"/>
          </p:cNvSpPr>
          <p:nvPr/>
        </p:nvSpPr>
        <p:spPr>
          <a:xfrm>
            <a:off x="6563328" y="5585890"/>
            <a:ext cx="2274982" cy="246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effectLst/>
                <a:latin typeface="Arial" pitchFamily="34" charset="0"/>
                <a:ea typeface="ヒラギノ角ゴ Pro W3" pitchFamily="1" charset="-128"/>
              </a:defRPr>
            </a:lvl1pPr>
            <a:lvl2pPr>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lvl="1">
              <a:buFont typeface="Monotype Sorts" charset="0"/>
              <a:buNone/>
            </a:pPr>
            <a:r>
              <a:rPr lang="en-GB" altLang="en-US" sz="1000" dirty="0"/>
              <a:t>adapted from </a:t>
            </a:r>
            <a:r>
              <a:rPr lang="en-GB" altLang="en-US" sz="1000" dirty="0" err="1"/>
              <a:t>J.Heath</a:t>
            </a:r>
            <a:r>
              <a:rPr lang="en-GB" altLang="en-US" sz="1000" dirty="0"/>
              <a:t> (1998)</a:t>
            </a:r>
            <a:endParaRPr lang="en-GB" altLang="en-US" sz="1000" dirty="0"/>
          </a:p>
        </p:txBody>
      </p:sp>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u="sng" dirty="0" smtClean="0">
                <a:solidFill>
                  <a:srgbClr val="FF0000"/>
                </a:solidFill>
              </a:rPr>
              <a:t>Discovery-reflection-input</a:t>
            </a:r>
            <a:endParaRPr lang="tr-TR" u="sng" dirty="0" smtClean="0">
              <a:solidFill>
                <a:srgbClr val="FF0000"/>
              </a:solidFill>
            </a:endParaRPr>
          </a:p>
          <a:p>
            <a:pPr marL="0" indent="0">
              <a:buNone/>
            </a:pPr>
            <a:endParaRPr lang="tr-TR" b="1" u="sng" dirty="0" smtClean="0">
              <a:solidFill>
                <a:srgbClr val="FF0000"/>
              </a:solidFill>
              <a:highlight>
                <a:srgbClr val="000000">
                  <a:alpha val="0"/>
                </a:srgbClr>
              </a:highlight>
              <a:latin typeface="Arial"/>
            </a:endParaRPr>
          </a:p>
          <a:p>
            <a:pPr>
              <a:lnSpc>
                <a:spcPct val="110000"/>
              </a:lnSpc>
              <a:buNone/>
            </a:pPr>
            <a:r>
              <a:rPr lang="tr-TR" altLang="en-US" dirty="0" smtClean="0"/>
              <a:t>	</a:t>
            </a:r>
            <a:r>
              <a:rPr lang="en-GB" altLang="en-US" dirty="0" smtClean="0"/>
              <a:t>“</a:t>
            </a:r>
            <a:r>
              <a:rPr lang="en-GB" altLang="en-US" dirty="0"/>
              <a:t>Experience this activity. Then come together and we’ll discuss </a:t>
            </a:r>
            <a:r>
              <a:rPr lang="en-GB" altLang="en-US" dirty="0" smtClean="0"/>
              <a:t> </a:t>
            </a:r>
            <a:r>
              <a:rPr lang="en-GB" altLang="en-US" dirty="0"/>
              <a:t>what is happening and why. Then I’ll tell you what </a:t>
            </a:r>
            <a:r>
              <a:rPr lang="en-GB" altLang="en-US" dirty="0" smtClean="0"/>
              <a:t>researchers </a:t>
            </a:r>
            <a:r>
              <a:rPr lang="en-GB" altLang="en-US" dirty="0"/>
              <a:t>have found out about it.”</a:t>
            </a:r>
            <a:endParaRPr lang="en-US" altLang="en-US" dirty="0"/>
          </a:p>
          <a:p>
            <a:endParaRPr lang="tr-TR"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4067174" y="4149080"/>
            <a:ext cx="1152525" cy="172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So, what is a case study?</a:t>
            </a:r>
            <a:endParaRPr lang="tr-TR" dirty="0">
              <a:solidFill>
                <a:schemeClr val="tx2"/>
              </a:solidFill>
            </a:endParaRPr>
          </a:p>
        </p:txBody>
      </p:sp>
      <p:sp>
        <p:nvSpPr>
          <p:cNvPr id="3" name="Content Placeholder 2"/>
          <p:cNvSpPr>
            <a:spLocks noGrp="1"/>
          </p:cNvSpPr>
          <p:nvPr>
            <p:ph idx="1"/>
          </p:nvPr>
        </p:nvSpPr>
        <p:spPr>
          <a:xfrm>
            <a:off x="677335" y="2160590"/>
            <a:ext cx="5187437" cy="3880773"/>
          </a:xfrm>
        </p:spPr>
        <p:txBody>
          <a:bodyPr/>
          <a:lstStyle/>
          <a:p>
            <a:pPr marL="0" indent="0">
              <a:lnSpc>
                <a:spcPct val="150000"/>
              </a:lnSpc>
              <a:buNone/>
            </a:pPr>
            <a:r>
              <a:rPr lang="en-GB" altLang="en-US" dirty="0"/>
              <a:t>A case study (or a case) is a description of a situation, or an account of a sequence of events, which raises issues for </a:t>
            </a:r>
            <a:r>
              <a:rPr lang="en-GB" altLang="en-US" dirty="0" smtClean="0"/>
              <a:t>discussion </a:t>
            </a:r>
            <a:r>
              <a:rPr lang="en-GB" altLang="en-US" dirty="0"/>
              <a:t>and/or problems for analysis and solution.</a:t>
            </a:r>
            <a:endParaRPr lang="en-US" altLang="en-US" dirty="0"/>
          </a:p>
        </p:txBody>
      </p:sp>
      <p:pic>
        <p:nvPicPr>
          <p:cNvPr id="4" name="Picture 5" descr="dwkkxbn2[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6192763" y="1973151"/>
            <a:ext cx="1934361" cy="23308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
          <p:cNvSpPr>
            <a:spLocks noChangeArrowheads="1"/>
          </p:cNvSpPr>
          <p:nvPr/>
        </p:nvSpPr>
        <p:spPr>
          <a:xfrm>
            <a:off x="6192763" y="5478408"/>
            <a:ext cx="2274982" cy="246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effectLst/>
                <a:latin typeface="Arial" pitchFamily="34" charset="0"/>
                <a:ea typeface="ヒラギノ角ゴ Pro W3" pitchFamily="1" charset="-128"/>
              </a:defRPr>
            </a:lvl1pPr>
            <a:lvl2pPr>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lvl="1">
              <a:buFont typeface="Monotype Sorts" charset="0"/>
              <a:buNone/>
            </a:pPr>
            <a:r>
              <a:rPr lang="en-GB" altLang="en-US" sz="1000" dirty="0"/>
              <a:t>adapted from </a:t>
            </a:r>
            <a:r>
              <a:rPr lang="en-GB" altLang="en-US" sz="1000" dirty="0" err="1"/>
              <a:t>J.Heath</a:t>
            </a:r>
            <a:r>
              <a:rPr lang="en-GB" altLang="en-US" sz="1000" dirty="0"/>
              <a:t> (1998)</a:t>
            </a:r>
            <a:endParaRPr lang="en-GB" altLang="en-US" sz="1000" dirty="0"/>
          </a:p>
        </p:txBody>
      </p:sp>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altLang="en-US" b="1" dirty="0">
                <a:solidFill>
                  <a:srgbClr val="2D2D8A"/>
                </a:solidFill>
              </a:rPr>
              <a:t>SECTION B – What makes a good case study learning session?</a:t>
            </a:r>
            <a:br>
              <a:rPr lang="en-US" altLang="en-US" b="1" dirty="0">
                <a:solidFill>
                  <a:srgbClr val="2D2D8A"/>
                </a:solidFill>
              </a:rPr>
            </a:br>
            <a:endParaRPr lang="en-US" altLang="en-US" b="1" dirty="0">
              <a:solidFill>
                <a:srgbClr val="2D2D8A"/>
              </a:solidFill>
            </a:endParaRPr>
          </a:p>
        </p:txBody>
      </p:sp>
      <p:sp>
        <p:nvSpPr>
          <p:cNvPr id="3" name="Content Placeholder 2"/>
          <p:cNvSpPr>
            <a:spLocks noGrp="1"/>
          </p:cNvSpPr>
          <p:nvPr>
            <p:ph idx="1"/>
          </p:nvPr>
        </p:nvSpPr>
        <p:spPr/>
        <p:txBody>
          <a:bodyPr/>
          <a:lstStyle/>
          <a:p>
            <a:pPr marL="0" indent="0">
              <a:lnSpc>
                <a:spcPct val="150000"/>
              </a:lnSpc>
              <a:buNone/>
            </a:pPr>
            <a:r>
              <a:rPr lang="en-US" altLang="en-US" b="1" dirty="0">
                <a:solidFill>
                  <a:srgbClr val="2D2D8A"/>
                </a:solidFill>
              </a:rPr>
              <a:t>Now that we have considered the case method and how it contributes to learning, it is worth considering whether there are some common principles of the case method that contribute to a good learning experience.  Here are some suggestions, which include ideas generated by some well-established case users. </a:t>
            </a:r>
            <a:endParaRPr lang="en-US" dirty="0"/>
          </a:p>
        </p:txBody>
      </p:sp>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What are the features of a “good” case in your context?</a:t>
            </a:r>
            <a:endParaRPr lang="tr-TR" dirty="0">
              <a:solidFill>
                <a:schemeClr val="tx2"/>
              </a:solidFill>
            </a:endParaRPr>
          </a:p>
        </p:txBody>
      </p:sp>
      <p:pic>
        <p:nvPicPr>
          <p:cNvPr id="4" name="Picture 5" descr="BD05629_"/>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3477091" y="2364883"/>
            <a:ext cx="2420937" cy="2093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txBox="1">
            <a:spLocks noChangeArrowheads="1"/>
          </p:cNvSpPr>
          <p:nvPr/>
        </p:nvSpPr>
        <p:spPr>
          <a:xfrm>
            <a:off x="3320118" y="4851397"/>
            <a:ext cx="4714875" cy="712788"/>
          </a:xfrm>
          <a:prstGeom prst="rect">
            <a:avLst/>
          </a:prstGeom>
          <a:noFill/>
          <a:effectLst/>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None/>
            </a:pPr>
            <a:r>
              <a:rPr lang="en-GB" altLang="en-US" sz="2000" dirty="0"/>
              <a:t>A good case is one that  ……………….. </a:t>
            </a:r>
            <a:endParaRPr lang="en-US" altLang="en-US" sz="2000" dirty="0"/>
          </a:p>
        </p:txBody>
      </p:sp>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What makes a good case?  Here are some suggestions from IMD, Switzerland</a:t>
            </a:r>
            <a:endParaRPr lang="tr-TR" dirty="0">
              <a:solidFill>
                <a:schemeClr val="tx2"/>
              </a:solidFill>
            </a:endParaRPr>
          </a:p>
        </p:txBody>
      </p:sp>
      <p:sp>
        <p:nvSpPr>
          <p:cNvPr id="4" name="Content Placeholder 3"/>
          <p:cNvSpPr>
            <a:spLocks noGrp="1"/>
          </p:cNvSpPr>
          <p:nvPr>
            <p:ph sz="half" idx="1"/>
          </p:nvPr>
        </p:nvSpPr>
        <p:spPr/>
        <p:txBody>
          <a:bodyPr/>
          <a:lstStyle/>
          <a:p>
            <a:r>
              <a:rPr lang="en-US" altLang="en-US" dirty="0"/>
              <a:t>It fulfils </a:t>
            </a:r>
            <a:r>
              <a:rPr lang="en-US" altLang="en-US" dirty="0">
                <a:solidFill>
                  <a:srgbClr val="FF0000"/>
                </a:solidFill>
              </a:rPr>
              <a:t>pedagogic objectives</a:t>
            </a:r>
            <a:endParaRPr lang="en-US" altLang="en-US" dirty="0"/>
          </a:p>
          <a:p>
            <a:endParaRPr lang="en-US" altLang="en-US" dirty="0"/>
          </a:p>
          <a:p>
            <a:r>
              <a:rPr lang="en-US" altLang="en-US" dirty="0"/>
              <a:t>Tackles a relevant important issue</a:t>
            </a:r>
          </a:p>
          <a:p>
            <a:endParaRPr lang="en-US" altLang="en-US" dirty="0"/>
          </a:p>
          <a:p>
            <a:r>
              <a:rPr lang="en-US" altLang="en-US" dirty="0"/>
              <a:t>Has a personal touch</a:t>
            </a:r>
          </a:p>
          <a:p>
            <a:endParaRPr lang="en-US" altLang="en-US" dirty="0"/>
          </a:p>
          <a:p>
            <a:r>
              <a:rPr lang="en-US" altLang="en-US" dirty="0"/>
              <a:t>Provides currently useful </a:t>
            </a:r>
            <a:r>
              <a:rPr lang="en-US" altLang="en-US" dirty="0" err="1"/>
              <a:t>generalisations</a:t>
            </a:r>
            <a:endParaRPr lang="en-US" altLang="en-US" dirty="0"/>
          </a:p>
          <a:p>
            <a:endParaRPr lang="en-US" altLang="en-US" dirty="0"/>
          </a:p>
          <a:p>
            <a:r>
              <a:rPr lang="en-US" altLang="en-US" dirty="0"/>
              <a:t>Contains contrasts and comparisons</a:t>
            </a:r>
            <a:endParaRPr lang="en-US" altLang="en-US" dirty="0"/>
          </a:p>
        </p:txBody>
      </p:sp>
      <p:sp>
        <p:nvSpPr>
          <p:cNvPr id="5" name="Content Placeholder 4"/>
          <p:cNvSpPr>
            <a:spLocks noGrp="1"/>
          </p:cNvSpPr>
          <p:nvPr>
            <p:ph sz="half" idx="2"/>
          </p:nvPr>
        </p:nvSpPr>
        <p:spPr/>
        <p:txBody>
          <a:bodyPr/>
          <a:lstStyle/>
          <a:p>
            <a:pPr>
              <a:spcBef>
                <a:spcPct val="20000"/>
              </a:spcBef>
              <a:buFontTx/>
              <a:buChar char="•"/>
            </a:pPr>
            <a:r>
              <a:rPr lang="en-US" altLang="en-US" dirty="0"/>
              <a:t>Has the data required to tackle the problem, but not too much</a:t>
            </a:r>
          </a:p>
          <a:p>
            <a:pPr>
              <a:spcBef>
                <a:spcPct val="20000"/>
              </a:spcBef>
              <a:buFontTx/>
              <a:buChar char="•"/>
            </a:pPr>
            <a:endParaRPr lang="en-US" altLang="en-US" dirty="0"/>
          </a:p>
          <a:p>
            <a:pPr>
              <a:spcBef>
                <a:spcPct val="20000"/>
              </a:spcBef>
              <a:buFontTx/>
              <a:buChar char="•"/>
            </a:pPr>
            <a:r>
              <a:rPr lang="en-US" altLang="en-US" dirty="0"/>
              <a:t>Is controversial</a:t>
            </a:r>
          </a:p>
          <a:p>
            <a:pPr>
              <a:spcBef>
                <a:spcPct val="20000"/>
              </a:spcBef>
              <a:buFontTx/>
              <a:buChar char="•"/>
            </a:pPr>
            <a:endParaRPr lang="en-US" altLang="en-US" dirty="0"/>
          </a:p>
          <a:p>
            <a:pPr>
              <a:spcBef>
                <a:spcPct val="20000"/>
              </a:spcBef>
              <a:buFontTx/>
              <a:buChar char="•"/>
            </a:pPr>
            <a:r>
              <a:rPr lang="en-US" altLang="en-US" dirty="0"/>
              <a:t>Is short</a:t>
            </a:r>
          </a:p>
          <a:p>
            <a:pPr>
              <a:spcBef>
                <a:spcPct val="20000"/>
              </a:spcBef>
              <a:buFontTx/>
              <a:buChar char="•"/>
            </a:pPr>
            <a:endParaRPr lang="en-US" altLang="en-US" dirty="0"/>
          </a:p>
          <a:p>
            <a:pPr>
              <a:spcBef>
                <a:spcPct val="20000"/>
              </a:spcBef>
              <a:buFontTx/>
              <a:buChar char="•"/>
            </a:pPr>
            <a:r>
              <a:rPr lang="en-US" altLang="en-US" dirty="0"/>
              <a:t>Is well-structured </a:t>
            </a:r>
            <a:br>
              <a:rPr lang="en-US" altLang="en-US" dirty="0"/>
            </a:br>
            <a:r>
              <a:rPr lang="en-US" altLang="en-US" dirty="0"/>
              <a:t>and easy to read</a:t>
            </a:r>
            <a:endParaRPr lang="en-US" altLang="en-US" dirty="0"/>
          </a:p>
        </p:txBody>
      </p:sp>
      <p:pic>
        <p:nvPicPr>
          <p:cNvPr id="6" name="Picture 7" descr="j0286456"/>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7777108" y="3639207"/>
            <a:ext cx="1060450" cy="1439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Rectangle 6"/>
          <p:cNvSpPr>
            <a:spLocks noChangeArrowheads="1"/>
          </p:cNvSpPr>
          <p:nvPr/>
        </p:nvSpPr>
        <p:spPr>
          <a:xfrm>
            <a:off x="6146915" y="5446876"/>
            <a:ext cx="2257349" cy="246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effectLst/>
                <a:latin typeface="Arial" pitchFamily="34" charset="0"/>
                <a:ea typeface="ヒラギノ角ゴ Pro W3" pitchFamily="1" charset="-128"/>
              </a:defRPr>
            </a:lvl1pPr>
            <a:lvl2pPr>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lvl="1">
              <a:buFont typeface="Monotype Sorts" charset="0"/>
              <a:buNone/>
            </a:pPr>
            <a:r>
              <a:rPr lang="en-GB" altLang="en-US" sz="1000" dirty="0" err="1"/>
              <a:t>Abell</a:t>
            </a:r>
            <a:r>
              <a:rPr lang="en-GB" altLang="en-US" sz="1000" dirty="0"/>
              <a:t>, D., ECCHO, Fall 1997</a:t>
            </a:r>
            <a:endParaRPr lang="en-GB" altLang="en-US" sz="1000" dirty="0"/>
          </a:p>
        </p:txBody>
      </p:sp>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150000"/>
              </a:lnSpc>
              <a:buNone/>
            </a:pPr>
            <a:r>
              <a:rPr lang="en-US" altLang="en-US" b="1" dirty="0">
                <a:solidFill>
                  <a:srgbClr val="2D2D8A"/>
                </a:solidFill>
              </a:rPr>
              <a:t>The slides in this presentation are available for case tutors looking to develop their case teaching curriculum.  They may also be of use to those who ‘train the trainers’ aiming to promote future case teaching </a:t>
            </a:r>
            <a:r>
              <a:rPr lang="en-US" altLang="en-US" b="1" dirty="0" err="1">
                <a:solidFill>
                  <a:srgbClr val="2D2D8A"/>
                </a:solidFill>
              </a:rPr>
              <a:t>programmes</a:t>
            </a:r>
            <a:r>
              <a:rPr lang="en-US" altLang="en-US" b="1" dirty="0">
                <a:solidFill>
                  <a:srgbClr val="2D2D8A"/>
                </a:solidFill>
              </a:rPr>
              <a:t>.  The slides are segmented into seven sections, as explained in the accompanying notes.</a:t>
            </a:r>
            <a:endParaRPr lang="en-US" dirty="0"/>
          </a:p>
          <a:p>
            <a:endParaRPr lang="tr-TR" dirty="0"/>
          </a:p>
        </p:txBody>
      </p:sp>
    </p:spTree>
    <p:extLst>
      <p:ext uri="{BB962C8B-B14F-4D97-AF65-F5344CB8AC3E}">
        <p14:creationId xmlns:p14="http://schemas.microsoft.com/office/powerpoint/2010/main" val="1599597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Here are some suggestions from RSM Rotterdam.  A good case is….</a:t>
            </a:r>
            <a:endParaRPr lang="tr-TR" dirty="0">
              <a:solidFill>
                <a:schemeClr val="tx2"/>
              </a:solidFill>
            </a:endParaRPr>
          </a:p>
        </p:txBody>
      </p:sp>
      <p:sp>
        <p:nvSpPr>
          <p:cNvPr id="3" name="Content Placeholder 2"/>
          <p:cNvSpPr>
            <a:spLocks noGrp="1"/>
          </p:cNvSpPr>
          <p:nvPr>
            <p:ph idx="1"/>
          </p:nvPr>
        </p:nvSpPr>
        <p:spPr/>
        <p:txBody>
          <a:bodyPr>
            <a:normAutofit lnSpcReduction="10000"/>
          </a:bodyPr>
          <a:lstStyle/>
          <a:p>
            <a:r>
              <a:rPr lang="en-US" dirty="0"/>
              <a:t>A case, not just a story</a:t>
            </a:r>
          </a:p>
          <a:p>
            <a:r>
              <a:rPr lang="en-GB" dirty="0"/>
              <a:t>Situation-specific, fresh topic</a:t>
            </a:r>
          </a:p>
          <a:p>
            <a:r>
              <a:rPr lang="en-GB" dirty="0"/>
              <a:t>Relevant, important issue</a:t>
            </a:r>
          </a:p>
          <a:p>
            <a:r>
              <a:rPr lang="en-GB" dirty="0"/>
              <a:t>Objective, in perspective</a:t>
            </a:r>
          </a:p>
          <a:p>
            <a:r>
              <a:rPr lang="en-US" dirty="0"/>
              <a:t>Broad enough to allow generalization</a:t>
            </a:r>
          </a:p>
          <a:p>
            <a:r>
              <a:rPr lang="en-US" dirty="0"/>
              <a:t>Specific enough to allow thorough exploration</a:t>
            </a:r>
          </a:p>
          <a:p>
            <a:r>
              <a:rPr lang="en-GB" dirty="0"/>
              <a:t>Personal touch</a:t>
            </a:r>
          </a:p>
          <a:p>
            <a:r>
              <a:rPr lang="en-US" dirty="0"/>
              <a:t>Provides contrasts, tensions, controversy, or other dramatic elements</a:t>
            </a:r>
          </a:p>
          <a:p>
            <a:r>
              <a:rPr lang="en-GB" dirty="0"/>
              <a:t>Includes layers (immediate and root issues)</a:t>
            </a:r>
          </a:p>
          <a:p>
            <a:r>
              <a:rPr lang="en-US" dirty="0"/>
              <a:t>Well-structured and easy to read</a:t>
            </a:r>
            <a:endParaRPr lang="en-GB" dirty="0"/>
          </a:p>
        </p:txBody>
      </p:sp>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altLang="en-US" b="1" dirty="0">
                <a:solidFill>
                  <a:srgbClr val="2D2D8A"/>
                </a:solidFill>
              </a:rPr>
              <a:t>SECTION C – What are the different types of case study and how are they classified? </a:t>
            </a:r>
            <a:endParaRPr lang="en-US" altLang="en-US" b="1" dirty="0">
              <a:solidFill>
                <a:srgbClr val="2D2D8A"/>
              </a:solidFill>
            </a:endParaRPr>
          </a:p>
        </p:txBody>
      </p:sp>
      <p:sp>
        <p:nvSpPr>
          <p:cNvPr id="3" name="Content Placeholder 2"/>
          <p:cNvSpPr>
            <a:spLocks noGrp="1"/>
          </p:cNvSpPr>
          <p:nvPr>
            <p:ph idx="1"/>
          </p:nvPr>
        </p:nvSpPr>
        <p:spPr/>
        <p:txBody>
          <a:bodyPr/>
          <a:lstStyle/>
          <a:p>
            <a:pPr marL="0" indent="0">
              <a:lnSpc>
                <a:spcPct val="150000"/>
              </a:lnSpc>
              <a:buNone/>
            </a:pPr>
            <a:r>
              <a:rPr lang="en-US" altLang="en-US" b="1" dirty="0">
                <a:solidFill>
                  <a:srgbClr val="2D2D8A"/>
                </a:solidFill>
              </a:rPr>
              <a:t>There are different kinds of case study that can be used in different contexts to test different skills and evoke different contributions from the learners.   The following slides examine three different ways of classifying case studies. </a:t>
            </a:r>
            <a:endParaRPr lang="en-US" dirty="0"/>
          </a:p>
        </p:txBody>
      </p:sp>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Case Classification</a:t>
            </a:r>
            <a:endParaRPr lang="tr-TR" dirty="0">
              <a:solidFill>
                <a:schemeClr val="tx2"/>
              </a:solidFill>
            </a:endParaRPr>
          </a:p>
        </p:txBody>
      </p:sp>
      <p:sp>
        <p:nvSpPr>
          <p:cNvPr id="3" name="Content Placeholder 2"/>
          <p:cNvSpPr>
            <a:spLocks noGrp="1"/>
          </p:cNvSpPr>
          <p:nvPr>
            <p:ph idx="1"/>
          </p:nvPr>
        </p:nvSpPr>
        <p:spPr/>
        <p:txBody>
          <a:bodyPr/>
          <a:lstStyle/>
          <a:p>
            <a:pPr>
              <a:lnSpc>
                <a:spcPct val="130000"/>
              </a:lnSpc>
              <a:buNone/>
            </a:pPr>
            <a:r>
              <a:rPr lang="en-US" altLang="en-US" b="1" dirty="0"/>
              <a:t>There are three ways to classify cases:</a:t>
            </a:r>
          </a:p>
          <a:p>
            <a:pPr>
              <a:lnSpc>
                <a:spcPct val="130000"/>
              </a:lnSpc>
            </a:pPr>
            <a:endParaRPr lang="en-US" altLang="en-US" dirty="0"/>
          </a:p>
          <a:p>
            <a:pPr>
              <a:lnSpc>
                <a:spcPct val="130000"/>
              </a:lnSpc>
              <a:buFontTx/>
              <a:buAutoNum type="arabicPeriod"/>
            </a:pPr>
            <a:r>
              <a:rPr lang="en-US" altLang="en-US" dirty="0"/>
              <a:t>Types of case – content</a:t>
            </a:r>
          </a:p>
          <a:p>
            <a:pPr>
              <a:lnSpc>
                <a:spcPct val="130000"/>
              </a:lnSpc>
              <a:buFontTx/>
              <a:buAutoNum type="arabicPeriod"/>
            </a:pPr>
            <a:r>
              <a:rPr lang="en-US" altLang="en-US" dirty="0"/>
              <a:t>Mode of treatment of the case data</a:t>
            </a:r>
          </a:p>
          <a:p>
            <a:pPr>
              <a:lnSpc>
                <a:spcPct val="130000"/>
              </a:lnSpc>
              <a:buFontTx/>
              <a:buAutoNum type="arabicPeriod"/>
            </a:pPr>
            <a:r>
              <a:rPr lang="en-US" altLang="en-US" dirty="0"/>
              <a:t>Presentational formatting</a:t>
            </a:r>
            <a:endParaRPr lang="en-US" altLang="en-US" dirty="0"/>
          </a:p>
        </p:txBody>
      </p:sp>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1. Types of cases</a:t>
            </a:r>
            <a:endParaRPr lang="tr-TR" dirty="0">
              <a:solidFill>
                <a:schemeClr val="tx2"/>
              </a:solidFill>
            </a:endParaRPr>
          </a:p>
        </p:txBody>
      </p:sp>
      <p:sp>
        <p:nvSpPr>
          <p:cNvPr id="3" name="Content Placeholder 2"/>
          <p:cNvSpPr>
            <a:spLocks noGrp="1"/>
          </p:cNvSpPr>
          <p:nvPr>
            <p:ph idx="1"/>
          </p:nvPr>
        </p:nvSpPr>
        <p:spPr/>
        <p:txBody>
          <a:bodyPr>
            <a:normAutofit fontScale="92500" lnSpcReduction="10000"/>
          </a:bodyPr>
          <a:lstStyle/>
          <a:p>
            <a:pPr>
              <a:lnSpc>
                <a:spcPct val="130000"/>
              </a:lnSpc>
            </a:pPr>
            <a:r>
              <a:rPr lang="en-US" altLang="en-US" dirty="0">
                <a:solidFill>
                  <a:schemeClr val="tx2"/>
                </a:solidFill>
              </a:rPr>
              <a:t>Incident case</a:t>
            </a:r>
          </a:p>
          <a:p>
            <a:pPr>
              <a:lnSpc>
                <a:spcPct val="130000"/>
              </a:lnSpc>
            </a:pPr>
            <a:r>
              <a:rPr lang="en-US" altLang="en-US" dirty="0">
                <a:solidFill>
                  <a:schemeClr val="tx2"/>
                </a:solidFill>
              </a:rPr>
              <a:t>Background case</a:t>
            </a:r>
          </a:p>
          <a:p>
            <a:pPr>
              <a:lnSpc>
                <a:spcPct val="130000"/>
              </a:lnSpc>
            </a:pPr>
            <a:r>
              <a:rPr lang="en-US" altLang="en-US" dirty="0">
                <a:solidFill>
                  <a:schemeClr val="tx2"/>
                </a:solidFill>
              </a:rPr>
              <a:t>Exercise case</a:t>
            </a:r>
          </a:p>
          <a:p>
            <a:pPr>
              <a:lnSpc>
                <a:spcPct val="130000"/>
              </a:lnSpc>
            </a:pPr>
            <a:r>
              <a:rPr lang="en-US" altLang="en-US" dirty="0">
                <a:solidFill>
                  <a:schemeClr val="tx2"/>
                </a:solidFill>
              </a:rPr>
              <a:t>Situation case</a:t>
            </a:r>
          </a:p>
          <a:p>
            <a:pPr>
              <a:lnSpc>
                <a:spcPct val="130000"/>
              </a:lnSpc>
            </a:pPr>
            <a:r>
              <a:rPr lang="en-US" altLang="en-US" dirty="0">
                <a:solidFill>
                  <a:schemeClr val="tx2"/>
                </a:solidFill>
              </a:rPr>
              <a:t>Complex case</a:t>
            </a:r>
          </a:p>
          <a:p>
            <a:pPr>
              <a:lnSpc>
                <a:spcPct val="130000"/>
              </a:lnSpc>
            </a:pPr>
            <a:r>
              <a:rPr lang="en-US" altLang="en-US" dirty="0">
                <a:solidFill>
                  <a:schemeClr val="tx2"/>
                </a:solidFill>
              </a:rPr>
              <a:t>Decision </a:t>
            </a:r>
            <a:r>
              <a:rPr lang="en-US" altLang="en-US" dirty="0" smtClean="0">
                <a:solidFill>
                  <a:schemeClr val="tx2"/>
                </a:solidFill>
              </a:rPr>
              <a:t>case</a:t>
            </a:r>
            <a:endParaRPr lang="tr-TR" altLang="en-US" dirty="0" smtClean="0">
              <a:solidFill>
                <a:schemeClr val="tx2"/>
              </a:solidFill>
            </a:endParaRPr>
          </a:p>
          <a:p>
            <a:pPr>
              <a:lnSpc>
                <a:spcPct val="130000"/>
              </a:lnSpc>
            </a:pPr>
            <a:endParaRPr lang="tr-TR" altLang="en-US" dirty="0">
              <a:solidFill>
                <a:schemeClr val="tx2"/>
              </a:solidFill>
            </a:endParaRPr>
          </a:p>
          <a:p>
            <a:pPr>
              <a:lnSpc>
                <a:spcPct val="130000"/>
              </a:lnSpc>
            </a:pPr>
            <a:r>
              <a:rPr lang="en-US" dirty="0">
                <a:solidFill>
                  <a:schemeClr val="tx2"/>
                </a:solidFill>
              </a:rPr>
              <a:t>Further definitions of these types of cases can be found in the CAT Case Teaching </a:t>
            </a:r>
            <a:r>
              <a:rPr lang="en-US" dirty="0" err="1">
                <a:solidFill>
                  <a:schemeClr val="tx2"/>
                </a:solidFill>
              </a:rPr>
              <a:t>Coursebook</a:t>
            </a:r>
            <a:r>
              <a:rPr lang="en-US" dirty="0">
                <a:solidFill>
                  <a:schemeClr val="tx2"/>
                </a:solidFill>
              </a:rPr>
              <a:t> </a:t>
            </a:r>
            <a:r>
              <a:rPr lang="en-US" sz="1400" dirty="0">
                <a:solidFill>
                  <a:schemeClr val="tx2"/>
                </a:solidFill>
              </a:rPr>
              <a:t>(http://cat.ba.metu.edu.tr/en/system/files/case_teaching_coursebook_0.pdf)</a:t>
            </a:r>
          </a:p>
          <a:p>
            <a:pPr>
              <a:lnSpc>
                <a:spcPct val="130000"/>
              </a:lnSpc>
            </a:pPr>
            <a:endParaRPr lang="en-US" altLang="en-US" dirty="0">
              <a:solidFill>
                <a:schemeClr val="tx2"/>
              </a:solidFill>
            </a:endParaRPr>
          </a:p>
        </p:txBody>
      </p:sp>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4541783" y="2228566"/>
            <a:ext cx="2568465" cy="21477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2. Mode of Treatment of Case Data</a:t>
            </a:r>
            <a:endParaRPr lang="tr-TR" dirty="0">
              <a:solidFill>
                <a:schemeClr val="tx2"/>
              </a:solidFill>
            </a:endParaRPr>
          </a:p>
        </p:txBody>
      </p:sp>
      <p:sp>
        <p:nvSpPr>
          <p:cNvPr id="3" name="Content Placeholder 2"/>
          <p:cNvSpPr>
            <a:spLocks noGrp="1"/>
          </p:cNvSpPr>
          <p:nvPr>
            <p:ph idx="1"/>
          </p:nvPr>
        </p:nvSpPr>
        <p:spPr/>
        <p:txBody>
          <a:bodyPr/>
          <a:lstStyle/>
          <a:p>
            <a:pPr>
              <a:spcBef>
                <a:spcPct val="20000"/>
              </a:spcBef>
              <a:defRPr/>
            </a:pPr>
            <a:r>
              <a:rPr lang="en-US" kern="0" dirty="0"/>
              <a:t>Is the case based on ‘field’ or ‘desk’ research?</a:t>
            </a:r>
          </a:p>
          <a:p>
            <a:pPr>
              <a:spcBef>
                <a:spcPct val="20000"/>
              </a:spcBef>
              <a:defRPr/>
            </a:pPr>
            <a:r>
              <a:rPr lang="en-US" kern="0" dirty="0"/>
              <a:t>Is it simple or complex, long or short?</a:t>
            </a:r>
          </a:p>
          <a:p>
            <a:pPr>
              <a:spcBef>
                <a:spcPct val="20000"/>
              </a:spcBef>
              <a:defRPr/>
            </a:pPr>
            <a:r>
              <a:rPr lang="en-US" kern="0" dirty="0"/>
              <a:t>Is there a single issue or are there multiple issues?</a:t>
            </a:r>
          </a:p>
          <a:p>
            <a:pPr>
              <a:spcBef>
                <a:spcPct val="20000"/>
              </a:spcBef>
              <a:defRPr/>
            </a:pPr>
            <a:r>
              <a:rPr lang="en-US" kern="0" dirty="0"/>
              <a:t>Does the case promote issue raising, problem solving, </a:t>
            </a:r>
          </a:p>
          <a:p>
            <a:pPr marL="0" indent="0">
              <a:spcBef>
                <a:spcPct val="20000"/>
              </a:spcBef>
              <a:buNone/>
              <a:defRPr/>
            </a:pPr>
            <a:r>
              <a:rPr lang="tr-TR" kern="0" dirty="0" smtClean="0"/>
              <a:t>     </a:t>
            </a:r>
            <a:r>
              <a:rPr lang="en-US" kern="0" dirty="0" smtClean="0"/>
              <a:t>problem </a:t>
            </a:r>
            <a:r>
              <a:rPr lang="en-US" kern="0" dirty="0"/>
              <a:t>identification, or decision making?</a:t>
            </a:r>
          </a:p>
          <a:p>
            <a:pPr>
              <a:spcBef>
                <a:spcPct val="20000"/>
              </a:spcBef>
              <a:defRPr/>
            </a:pPr>
            <a:r>
              <a:rPr lang="en-US" kern="0" dirty="0"/>
              <a:t>What perspective or level of management is presented? </a:t>
            </a:r>
          </a:p>
          <a:p>
            <a:pPr>
              <a:spcBef>
                <a:spcPct val="20000"/>
              </a:spcBef>
              <a:defRPr/>
            </a:pPr>
            <a:r>
              <a:rPr lang="en-US" kern="0" dirty="0"/>
              <a:t>Does this enable an inductive or deductive approach to learning (theory applied or theory generated)?</a:t>
            </a:r>
          </a:p>
          <a:p>
            <a:pPr>
              <a:spcBef>
                <a:spcPct val="20000"/>
              </a:spcBef>
              <a:defRPr/>
            </a:pPr>
            <a:r>
              <a:rPr lang="en-US" kern="0" dirty="0"/>
              <a:t>Is the data </a:t>
            </a:r>
            <a:r>
              <a:rPr lang="en-US" kern="0" dirty="0" err="1"/>
              <a:t>organised</a:t>
            </a:r>
            <a:r>
              <a:rPr lang="en-US" kern="0" dirty="0"/>
              <a:t> to promote a divergent or convergent approach to learning?</a:t>
            </a:r>
            <a:endParaRPr lang="en-US" kern="0" dirty="0"/>
          </a:p>
        </p:txBody>
      </p:sp>
      <p:pic>
        <p:nvPicPr>
          <p:cNvPr id="4" name="Picture 5" descr="j0286456"/>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7953287" y="2087918"/>
            <a:ext cx="1328737" cy="183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3. Case Presentational Format</a:t>
            </a:r>
            <a:endParaRPr lang="tr-TR" dirty="0">
              <a:solidFill>
                <a:schemeClr val="tx2"/>
              </a:solidFill>
            </a:endParaRPr>
          </a:p>
        </p:txBody>
      </p:sp>
      <p:sp>
        <p:nvSpPr>
          <p:cNvPr id="3" name="Content Placeholder 2"/>
          <p:cNvSpPr>
            <a:spLocks noGrp="1"/>
          </p:cNvSpPr>
          <p:nvPr>
            <p:ph idx="1"/>
          </p:nvPr>
        </p:nvSpPr>
        <p:spPr/>
        <p:txBody>
          <a:bodyPr/>
          <a:lstStyle/>
          <a:p>
            <a:pPr>
              <a:spcBef>
                <a:spcPct val="20000"/>
              </a:spcBef>
              <a:defRPr/>
            </a:pPr>
            <a:r>
              <a:rPr lang="en-US" sz="2000" kern="0" dirty="0"/>
              <a:t>As a single case or in bite-size pieces?</a:t>
            </a:r>
          </a:p>
          <a:p>
            <a:pPr lvl="1">
              <a:spcBef>
                <a:spcPct val="20000"/>
              </a:spcBef>
              <a:defRPr/>
            </a:pPr>
            <a:r>
              <a:rPr lang="en-US" sz="1800" kern="0" dirty="0"/>
              <a:t>Chicken and egg case</a:t>
            </a:r>
          </a:p>
          <a:p>
            <a:pPr lvl="1">
              <a:spcBef>
                <a:spcPct val="20000"/>
              </a:spcBef>
              <a:defRPr/>
            </a:pPr>
            <a:r>
              <a:rPr lang="en-US" sz="1800" kern="0" dirty="0"/>
              <a:t>Sequential case</a:t>
            </a:r>
          </a:p>
          <a:p>
            <a:pPr lvl="1">
              <a:spcBef>
                <a:spcPct val="20000"/>
              </a:spcBef>
              <a:defRPr/>
            </a:pPr>
            <a:r>
              <a:rPr lang="en-US" sz="1800" kern="0" dirty="0"/>
              <a:t>Case with multiple decision making options </a:t>
            </a:r>
          </a:p>
          <a:p>
            <a:pPr>
              <a:spcBef>
                <a:spcPct val="20000"/>
              </a:spcBef>
              <a:defRPr/>
            </a:pPr>
            <a:r>
              <a:rPr lang="en-US" sz="2000" kern="0" dirty="0"/>
              <a:t>Are there additional materials to enhance learning?</a:t>
            </a:r>
          </a:p>
          <a:p>
            <a:pPr>
              <a:spcBef>
                <a:spcPct val="20000"/>
              </a:spcBef>
              <a:defRPr/>
            </a:pPr>
            <a:r>
              <a:rPr lang="en-US" sz="2000" kern="0" dirty="0"/>
              <a:t>Is there a well-developed teaching note/case map</a:t>
            </a:r>
          </a:p>
          <a:p>
            <a:pPr>
              <a:spcBef>
                <a:spcPct val="20000"/>
              </a:spcBef>
              <a:defRPr/>
            </a:pPr>
            <a:r>
              <a:rPr lang="en-US" sz="2000" kern="0" dirty="0"/>
              <a:t>What media format……</a:t>
            </a:r>
          </a:p>
          <a:p>
            <a:pPr lvl="1">
              <a:spcBef>
                <a:spcPct val="20000"/>
              </a:spcBef>
              <a:defRPr/>
            </a:pPr>
            <a:r>
              <a:rPr lang="en-US" sz="1800" kern="0" dirty="0"/>
              <a:t>Paper based</a:t>
            </a:r>
          </a:p>
          <a:p>
            <a:pPr lvl="1">
              <a:spcBef>
                <a:spcPct val="20000"/>
              </a:spcBef>
              <a:defRPr/>
            </a:pPr>
            <a:r>
              <a:rPr lang="en-US" sz="1800" kern="0" dirty="0"/>
              <a:t>Video based</a:t>
            </a:r>
          </a:p>
          <a:p>
            <a:pPr lvl="1">
              <a:spcBef>
                <a:spcPct val="20000"/>
              </a:spcBef>
              <a:defRPr/>
            </a:pPr>
            <a:r>
              <a:rPr lang="en-US" sz="1800" kern="0" dirty="0"/>
              <a:t>Web based</a:t>
            </a:r>
          </a:p>
          <a:p>
            <a:pPr lvl="1">
              <a:spcBef>
                <a:spcPct val="20000"/>
              </a:spcBef>
              <a:defRPr/>
            </a:pPr>
            <a:r>
              <a:rPr lang="en-US" sz="1800" kern="0" dirty="0"/>
              <a:t>Interactive CD-ROM/App</a:t>
            </a:r>
            <a:endParaRPr lang="en-US" sz="1800" kern="0" dirty="0"/>
          </a:p>
        </p:txBody>
      </p:sp>
      <p:pic>
        <p:nvPicPr>
          <p:cNvPr id="4" name="Picture 4" descr="j009057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5937585" y="4288658"/>
            <a:ext cx="1811338" cy="176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2"/>
                </a:solidFill>
              </a:rPr>
              <a:t>Different types of case study can provide practice in many different functions, including:</a:t>
            </a:r>
            <a:endParaRPr lang="tr-TR" dirty="0">
              <a:solidFill>
                <a:schemeClr val="tx2"/>
              </a:solidFill>
            </a:endParaRPr>
          </a:p>
        </p:txBody>
      </p:sp>
      <p:sp>
        <p:nvSpPr>
          <p:cNvPr id="3" name="Content Placeholder 2"/>
          <p:cNvSpPr>
            <a:spLocks noGrp="1"/>
          </p:cNvSpPr>
          <p:nvPr>
            <p:ph idx="1"/>
          </p:nvPr>
        </p:nvSpPr>
        <p:spPr/>
        <p:txBody>
          <a:bodyPr/>
          <a:lstStyle/>
          <a:p>
            <a:pPr>
              <a:lnSpc>
                <a:spcPct val="140000"/>
              </a:lnSpc>
            </a:pPr>
            <a:r>
              <a:rPr lang="en-GB" altLang="en-US" dirty="0"/>
              <a:t>Analysis and critical thinking</a:t>
            </a:r>
          </a:p>
          <a:p>
            <a:pPr>
              <a:lnSpc>
                <a:spcPct val="140000"/>
              </a:lnSpc>
            </a:pPr>
            <a:r>
              <a:rPr lang="en-GB" altLang="en-US" dirty="0"/>
              <a:t>Decision making</a:t>
            </a:r>
          </a:p>
          <a:p>
            <a:pPr>
              <a:lnSpc>
                <a:spcPct val="140000"/>
              </a:lnSpc>
            </a:pPr>
            <a:r>
              <a:rPr lang="en-GB" altLang="en-US" dirty="0"/>
              <a:t>Judging between courses of action</a:t>
            </a:r>
          </a:p>
          <a:p>
            <a:pPr>
              <a:lnSpc>
                <a:spcPct val="140000"/>
              </a:lnSpc>
            </a:pPr>
            <a:r>
              <a:rPr lang="en-GB" altLang="en-US" dirty="0"/>
              <a:t>Handling assumptions and inferences</a:t>
            </a:r>
          </a:p>
          <a:p>
            <a:pPr>
              <a:lnSpc>
                <a:spcPct val="140000"/>
              </a:lnSpc>
            </a:pPr>
            <a:r>
              <a:rPr lang="en-GB" altLang="en-US" dirty="0"/>
              <a:t>Presenting a point of view</a:t>
            </a:r>
          </a:p>
          <a:p>
            <a:pPr>
              <a:lnSpc>
                <a:spcPct val="140000"/>
              </a:lnSpc>
            </a:pPr>
            <a:r>
              <a:rPr lang="en-GB" altLang="en-US" dirty="0"/>
              <a:t>Listening to and understanding others</a:t>
            </a:r>
          </a:p>
          <a:p>
            <a:pPr>
              <a:lnSpc>
                <a:spcPct val="140000"/>
              </a:lnSpc>
            </a:pPr>
            <a:r>
              <a:rPr lang="en-GB" altLang="en-US" dirty="0"/>
              <a:t>Relating theory to practice</a:t>
            </a:r>
            <a:endParaRPr lang="en-US" altLang="en-US" dirty="0"/>
          </a:p>
        </p:txBody>
      </p:sp>
      <p:pic>
        <p:nvPicPr>
          <p:cNvPr id="4" name="Picture 4" descr="BD04970_[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6019800" y="3058510"/>
            <a:ext cx="2648005" cy="20836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
          <p:cNvSpPr>
            <a:spLocks noChangeArrowheads="1"/>
          </p:cNvSpPr>
          <p:nvPr/>
        </p:nvSpPr>
        <p:spPr bwMode="auto">
          <a:xfrm>
            <a:off x="6392918" y="5449969"/>
            <a:ext cx="22748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latin typeface="Arial" panose="020B0604020202020204" pitchFamily="34" charset="0"/>
                <a:ea typeface="ヒラギノ角ゴ Pro W3" pitchFamily="1" charset="-128"/>
              </a:defRPr>
            </a:lvl1pPr>
            <a:lvl2pPr>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lvl="1">
              <a:buFont typeface="Monotype Sorts" charset="0"/>
              <a:buNone/>
            </a:pPr>
            <a:r>
              <a:rPr lang="en-GB" altLang="en-US" sz="1000" dirty="0"/>
              <a:t>adapted from </a:t>
            </a:r>
            <a:r>
              <a:rPr lang="en-GB" altLang="en-US" sz="1000" dirty="0" err="1"/>
              <a:t>J.Heath</a:t>
            </a:r>
            <a:r>
              <a:rPr lang="en-GB" altLang="en-US" sz="1000" dirty="0"/>
              <a:t> (1998)</a:t>
            </a:r>
          </a:p>
        </p:txBody>
      </p:sp>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altLang="en-US" b="1" dirty="0">
                <a:solidFill>
                  <a:srgbClr val="2D2D8A"/>
                </a:solidFill>
              </a:rPr>
              <a:t>SECTION D – What different roles and functions does the case tutor play?</a:t>
            </a:r>
            <a:endParaRPr lang="en-US" altLang="en-US" b="1" dirty="0">
              <a:solidFill>
                <a:srgbClr val="2D2D8A"/>
              </a:solidFill>
            </a:endParaRPr>
          </a:p>
        </p:txBody>
      </p:sp>
      <p:sp>
        <p:nvSpPr>
          <p:cNvPr id="3" name="Content Placeholder 2"/>
          <p:cNvSpPr>
            <a:spLocks noGrp="1"/>
          </p:cNvSpPr>
          <p:nvPr>
            <p:ph idx="1"/>
          </p:nvPr>
        </p:nvSpPr>
        <p:spPr/>
        <p:txBody>
          <a:bodyPr/>
          <a:lstStyle/>
          <a:p>
            <a:pPr marL="0" indent="0">
              <a:lnSpc>
                <a:spcPct val="150000"/>
              </a:lnSpc>
              <a:buNone/>
            </a:pPr>
            <a:r>
              <a:rPr lang="en-US" altLang="en-US" b="1" dirty="0">
                <a:solidFill>
                  <a:srgbClr val="2D2D8A"/>
                </a:solidFill>
              </a:rPr>
              <a:t>Now that we have looked at the different types and uses of the case method, it is important to consider what different roles the case tutor should and should not employ in the classroom.  Remember, a case tutor is there to ‘facilitate learning,’ not to teach or to control classroom delivery.  The following slides examine different functions of the case tutor. </a:t>
            </a:r>
            <a:endParaRPr lang="en-US" dirty="0"/>
          </a:p>
        </p:txBody>
      </p:sp>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Roles of the instructor</a:t>
            </a:r>
            <a:endParaRPr lang="tr-TR" dirty="0">
              <a:solidFill>
                <a:schemeClr val="tx2"/>
              </a:solidFill>
            </a:endParaRPr>
          </a:p>
        </p:txBody>
      </p:sp>
      <p:sp>
        <p:nvSpPr>
          <p:cNvPr id="3" name="Content Placeholder 2"/>
          <p:cNvSpPr>
            <a:spLocks noGrp="1"/>
          </p:cNvSpPr>
          <p:nvPr>
            <p:ph idx="1"/>
          </p:nvPr>
        </p:nvSpPr>
        <p:spPr/>
        <p:txBody>
          <a:bodyPr/>
          <a:lstStyle/>
          <a:p>
            <a:pPr>
              <a:lnSpc>
                <a:spcPct val="90000"/>
              </a:lnSpc>
            </a:pPr>
            <a:r>
              <a:rPr lang="en-GB" altLang="en-US" dirty="0"/>
              <a:t>Timekeeper</a:t>
            </a:r>
          </a:p>
          <a:p>
            <a:pPr>
              <a:lnSpc>
                <a:spcPct val="90000"/>
              </a:lnSpc>
            </a:pPr>
            <a:endParaRPr lang="en-GB" altLang="en-US" dirty="0"/>
          </a:p>
          <a:p>
            <a:pPr>
              <a:lnSpc>
                <a:spcPct val="90000"/>
              </a:lnSpc>
            </a:pPr>
            <a:r>
              <a:rPr lang="en-GB" altLang="en-US" dirty="0"/>
              <a:t>Recorder of discussions </a:t>
            </a:r>
          </a:p>
          <a:p>
            <a:pPr>
              <a:lnSpc>
                <a:spcPct val="90000"/>
              </a:lnSpc>
            </a:pPr>
            <a:endParaRPr lang="en-GB" altLang="en-US" dirty="0"/>
          </a:p>
          <a:p>
            <a:pPr>
              <a:lnSpc>
                <a:spcPct val="90000"/>
              </a:lnSpc>
            </a:pPr>
            <a:r>
              <a:rPr lang="en-GB" altLang="en-US" dirty="0"/>
              <a:t>Summariser of group discussion</a:t>
            </a:r>
          </a:p>
          <a:p>
            <a:pPr>
              <a:lnSpc>
                <a:spcPct val="90000"/>
              </a:lnSpc>
            </a:pPr>
            <a:endParaRPr lang="en-GB" altLang="en-US" dirty="0"/>
          </a:p>
          <a:p>
            <a:pPr>
              <a:lnSpc>
                <a:spcPct val="90000"/>
              </a:lnSpc>
            </a:pPr>
            <a:r>
              <a:rPr lang="en-GB" altLang="en-US" dirty="0"/>
              <a:t>Establisher of group consensus</a:t>
            </a:r>
          </a:p>
          <a:p>
            <a:pPr>
              <a:lnSpc>
                <a:spcPct val="90000"/>
              </a:lnSpc>
              <a:buNone/>
            </a:pPr>
            <a:endParaRPr lang="en-GB" altLang="en-US" dirty="0"/>
          </a:p>
          <a:p>
            <a:pPr>
              <a:lnSpc>
                <a:spcPct val="90000"/>
              </a:lnSpc>
            </a:pPr>
            <a:r>
              <a:rPr lang="en-GB" altLang="en-US" dirty="0"/>
              <a:t>And, very importantly, someone who shows enthusiasm,  has a sense of humour, is approachable, articulate, inspiring</a:t>
            </a:r>
            <a:endParaRPr lang="en-US" alt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5771643" y="2120462"/>
            <a:ext cx="2499887" cy="1931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2"/>
                </a:solidFill>
              </a:rPr>
              <a:t>Different tutoring styles can be adopted according to the developmental level of the learner. This slide examines the arguments for more directive vs. non-directive styles</a:t>
            </a:r>
            <a:endParaRPr lang="tr-TR" dirty="0">
              <a:solidFill>
                <a:schemeClr val="tx2"/>
              </a:solidFill>
            </a:endParaRPr>
          </a:p>
        </p:txBody>
      </p:sp>
      <p:cxnSp>
        <p:nvCxnSpPr>
          <p:cNvPr id="10" name="Straight Connector 9"/>
          <p:cNvCxnSpPr/>
          <p:nvPr/>
        </p:nvCxnSpPr>
        <p:spPr>
          <a:xfrm>
            <a:off x="793418" y="3168869"/>
            <a:ext cx="7523985" cy="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rot="16200000">
            <a:off x="1823309" y="4396601"/>
            <a:ext cx="3168000" cy="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rot="16200000">
            <a:off x="3977930" y="4396601"/>
            <a:ext cx="3168000" cy="0"/>
          </a:xfrm>
          <a:prstGeom prst="line">
            <a:avLst/>
          </a:prstGeom>
        </p:spPr>
        <p:style>
          <a:lnRef idx="3">
            <a:schemeClr val="dk1"/>
          </a:lnRef>
          <a:fillRef idx="0">
            <a:schemeClr val="dk1"/>
          </a:fillRef>
          <a:effectRef idx="2">
            <a:schemeClr val="dk1"/>
          </a:effectRef>
          <a:fontRef idx="minor">
            <a:schemeClr val="tx1"/>
          </a:fontRef>
        </p:style>
      </p:cxn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8249" y="2807892"/>
            <a:ext cx="7731125" cy="365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30000"/>
              </a:lnSpc>
            </a:pPr>
            <a:r>
              <a:rPr lang="en-US" altLang="en-US" b="1" dirty="0">
                <a:solidFill>
                  <a:srgbClr val="2D2D8A"/>
                </a:solidFill>
              </a:rPr>
              <a:t>SECTION A – What is the Case Method</a:t>
            </a:r>
            <a:r>
              <a:rPr lang="en-US" altLang="en-US" b="1" dirty="0" smtClean="0">
                <a:solidFill>
                  <a:srgbClr val="2D2D8A"/>
                </a:solidFill>
              </a:rPr>
              <a:t>?</a:t>
            </a:r>
            <a:endParaRPr lang="en-US" altLang="en-US" b="1" dirty="0">
              <a:solidFill>
                <a:srgbClr val="2D2D8A"/>
              </a:solidFill>
            </a:endParaRPr>
          </a:p>
        </p:txBody>
      </p:sp>
      <p:sp>
        <p:nvSpPr>
          <p:cNvPr id="7" name="Content Placeholder 6"/>
          <p:cNvSpPr>
            <a:spLocks noGrp="1"/>
          </p:cNvSpPr>
          <p:nvPr>
            <p:ph idx="1"/>
          </p:nvPr>
        </p:nvSpPr>
        <p:spPr/>
        <p:txBody>
          <a:bodyPr/>
          <a:lstStyle/>
          <a:p>
            <a:pPr marL="0" indent="0">
              <a:buNone/>
            </a:pPr>
            <a:r>
              <a:rPr lang="en-US" altLang="en-US" b="1" dirty="0">
                <a:solidFill>
                  <a:srgbClr val="2D2D8A"/>
                </a:solidFill>
              </a:rPr>
              <a:t>There are many different definitions of what makes a case study, but this section unpacks what is meant by a management case study that can be used with a group of learners for in-class or remote learning purposes.  The following slides can be used to provoke a conversation about ‘what is a case’ and ‘how does the case method promote learning.’</a:t>
            </a:r>
            <a:endParaRPr lang="en-US" dirty="0"/>
          </a:p>
        </p:txBody>
      </p:sp>
      <p:sp>
        <p:nvSpPr>
          <p:cNvPr id="4" name="Slide Number Placeholder 3"/>
          <p:cNvSpPr>
            <a:spLocks noGrp="1"/>
          </p:cNvSpPr>
          <p:nvPr>
            <p:ph type="sldNum" sz="quarter" idx="12"/>
          </p:nvPr>
        </p:nvSpPr>
        <p:spPr>
          <a:effectLst/>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a:r>
              <a:rPr lang="tr-TR" sz="1600" b="1" i="0" u="none" strike="noStrike">
                <a:solidFill>
                  <a:srgbClr val="FFFFFF"/>
                </a:solidFill>
                <a:effectLst/>
                <a:highlight>
                  <a:srgbClr val="000000">
                    <a:alpha val="0"/>
                  </a:srgbClr>
                </a:highlight>
                <a:latin typeface="Arial"/>
              </a:rPr>
              <a:t>2</a:t>
            </a:r>
          </a:p>
        </p:txBody>
      </p:sp>
    </p:spTree>
    <p:extLst>
      <p:ext uri="{BB962C8B-B14F-4D97-AF65-F5344CB8AC3E}">
        <p14:creationId xmlns:p14="http://schemas.microsoft.com/office/powerpoint/2010/main" val="38473475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Do’s and Don’ts for Case Tutors</a:t>
            </a:r>
            <a:endParaRPr lang="tr-TR" dirty="0">
              <a:solidFill>
                <a:schemeClr val="tx2"/>
              </a:solidFill>
            </a:endParaRPr>
          </a:p>
        </p:txBody>
      </p:sp>
      <p:sp>
        <p:nvSpPr>
          <p:cNvPr id="4" name="Content Placeholder 3"/>
          <p:cNvSpPr>
            <a:spLocks noGrp="1"/>
          </p:cNvSpPr>
          <p:nvPr>
            <p:ph sz="half" idx="1"/>
          </p:nvPr>
        </p:nvSpPr>
        <p:spPr/>
        <p:txBody>
          <a:bodyPr>
            <a:normAutofit fontScale="92500" lnSpcReduction="20000"/>
          </a:bodyPr>
          <a:lstStyle/>
          <a:p>
            <a:pPr>
              <a:buNone/>
            </a:pPr>
            <a:r>
              <a:rPr lang="en-GB" altLang="en-US" b="1" kern="0" dirty="0"/>
              <a:t>Do’s</a:t>
            </a:r>
            <a:endParaRPr lang="en-GB" altLang="en-US" kern="0" dirty="0"/>
          </a:p>
          <a:p>
            <a:r>
              <a:rPr lang="en-GB" altLang="en-US" kern="0" dirty="0"/>
              <a:t>Preparation</a:t>
            </a:r>
          </a:p>
          <a:p>
            <a:r>
              <a:rPr lang="en-GB" altLang="en-US" kern="0" dirty="0"/>
              <a:t>Present the message</a:t>
            </a:r>
          </a:p>
          <a:p>
            <a:r>
              <a:rPr lang="en-GB" altLang="en-US" kern="0" dirty="0"/>
              <a:t>Listen</a:t>
            </a:r>
          </a:p>
          <a:p>
            <a:r>
              <a:rPr lang="en-GB" altLang="en-US" kern="0" dirty="0"/>
              <a:t>Keep open mind</a:t>
            </a:r>
          </a:p>
          <a:p>
            <a:r>
              <a:rPr lang="en-GB" altLang="en-US" kern="0" dirty="0"/>
              <a:t>Previous experience</a:t>
            </a:r>
          </a:p>
          <a:p>
            <a:r>
              <a:rPr lang="en-GB" altLang="en-US" kern="0" dirty="0"/>
              <a:t>Be provocative yet constructive</a:t>
            </a:r>
          </a:p>
          <a:p>
            <a:r>
              <a:rPr lang="en-GB" altLang="en-US" kern="0" dirty="0"/>
              <a:t>Bring in further resources</a:t>
            </a:r>
          </a:p>
          <a:p>
            <a:r>
              <a:rPr lang="en-GB" altLang="en-US" kern="0" dirty="0"/>
              <a:t>Summarise or invite summaries</a:t>
            </a:r>
          </a:p>
          <a:p>
            <a:r>
              <a:rPr lang="en-GB" altLang="en-US" kern="0" dirty="0"/>
              <a:t>Stick to the points</a:t>
            </a:r>
          </a:p>
          <a:p>
            <a:r>
              <a:rPr lang="en-GB" altLang="en-US" kern="0" dirty="0"/>
              <a:t>Evaluate, monitor, and review</a:t>
            </a:r>
            <a:endParaRPr lang="en-US" altLang="en-US" kern="0" dirty="0"/>
          </a:p>
          <a:p>
            <a:endParaRPr lang="tr-TR" dirty="0"/>
          </a:p>
        </p:txBody>
      </p:sp>
      <p:sp>
        <p:nvSpPr>
          <p:cNvPr id="5" name="Content Placeholder 4"/>
          <p:cNvSpPr>
            <a:spLocks noGrp="1"/>
          </p:cNvSpPr>
          <p:nvPr>
            <p:ph sz="half" idx="2"/>
          </p:nvPr>
        </p:nvSpPr>
        <p:spPr/>
        <p:txBody>
          <a:bodyPr>
            <a:normAutofit fontScale="92500" lnSpcReduction="20000"/>
          </a:bodyPr>
          <a:lstStyle/>
          <a:p>
            <a:pPr>
              <a:buNone/>
            </a:pPr>
            <a:r>
              <a:rPr lang="en-GB" altLang="en-US" b="1" kern="0" dirty="0"/>
              <a:t>Don’ts</a:t>
            </a:r>
          </a:p>
          <a:p>
            <a:r>
              <a:rPr lang="en-GB" altLang="en-US" kern="0" dirty="0"/>
              <a:t>Make sudden changes</a:t>
            </a:r>
          </a:p>
          <a:p>
            <a:r>
              <a:rPr lang="en-GB" altLang="en-US" kern="0" dirty="0"/>
              <a:t>Be repetitive</a:t>
            </a:r>
          </a:p>
          <a:p>
            <a:r>
              <a:rPr lang="en-GB" altLang="en-US" kern="0" dirty="0"/>
              <a:t>Waste time</a:t>
            </a:r>
          </a:p>
          <a:p>
            <a:r>
              <a:rPr lang="en-GB" altLang="en-US" kern="0" dirty="0"/>
              <a:t>Be unfair</a:t>
            </a:r>
          </a:p>
          <a:p>
            <a:pPr>
              <a:buClr>
                <a:schemeClr val="tx1"/>
              </a:buClr>
              <a:buSzPct val="75000"/>
            </a:pPr>
            <a:endParaRPr lang="en-GB" altLang="en-US" kern="0" dirty="0"/>
          </a:p>
          <a:p>
            <a:pPr>
              <a:buClr>
                <a:schemeClr val="tx1"/>
              </a:buClr>
              <a:buSzPct val="75000"/>
              <a:buFontTx/>
              <a:buNone/>
            </a:pPr>
            <a:r>
              <a:rPr lang="en-GB" altLang="en-US" b="1" kern="0" dirty="0"/>
              <a:t>Always</a:t>
            </a:r>
          </a:p>
          <a:p>
            <a:pPr>
              <a:buClr>
                <a:schemeClr val="tx1"/>
              </a:buClr>
              <a:buSzPct val="75000"/>
            </a:pPr>
            <a:r>
              <a:rPr lang="en-GB" altLang="en-US" kern="0" dirty="0"/>
              <a:t>Respect your participants – their background, behaviour, and dignity</a:t>
            </a:r>
          </a:p>
          <a:p>
            <a:pPr>
              <a:buClr>
                <a:schemeClr val="tx1"/>
              </a:buClr>
              <a:buSzPct val="75000"/>
            </a:pPr>
            <a:r>
              <a:rPr lang="en-GB" altLang="en-US" kern="0" dirty="0"/>
              <a:t>Smile</a:t>
            </a:r>
            <a:endParaRPr lang="en-US" altLang="en-US" kern="0" dirty="0"/>
          </a:p>
          <a:p>
            <a:endParaRPr lang="tr-TR" dirty="0"/>
          </a:p>
        </p:txBody>
      </p:sp>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altLang="en-US" b="1" dirty="0">
                <a:solidFill>
                  <a:srgbClr val="2D2D8A"/>
                </a:solidFill>
              </a:rPr>
              <a:t>SECTION E – Developing a case teaching plan</a:t>
            </a:r>
            <a:endParaRPr lang="en-US" altLang="en-US" b="1" dirty="0">
              <a:solidFill>
                <a:srgbClr val="2D2D8A"/>
              </a:solidFill>
            </a:endParaRPr>
          </a:p>
        </p:txBody>
      </p:sp>
      <p:sp>
        <p:nvSpPr>
          <p:cNvPr id="5" name="Content Placeholder 4"/>
          <p:cNvSpPr>
            <a:spLocks noGrp="1"/>
          </p:cNvSpPr>
          <p:nvPr>
            <p:ph idx="1"/>
          </p:nvPr>
        </p:nvSpPr>
        <p:spPr/>
        <p:txBody>
          <a:bodyPr/>
          <a:lstStyle/>
          <a:p>
            <a:pPr marL="0" indent="0">
              <a:lnSpc>
                <a:spcPct val="150000"/>
              </a:lnSpc>
              <a:buNone/>
            </a:pPr>
            <a:r>
              <a:rPr lang="en-US" altLang="en-US" b="1" dirty="0">
                <a:solidFill>
                  <a:srgbClr val="2D2D8A"/>
                </a:solidFill>
              </a:rPr>
              <a:t>Now that we have looked at the different roles of case tutors, it’s time to think about case preparation.  Classroom preparation is essential.  The first thing a class of students can spot is an ill-prepared tutor.  The following slides consider the types of different things you could consider before embarking on the class case discussion.  </a:t>
            </a:r>
            <a:endParaRPr lang="en-US" dirty="0"/>
          </a:p>
        </p:txBody>
      </p:sp>
    </p:spTree>
    <p:extLst>
      <p:ext uri="{BB962C8B-B14F-4D97-AF65-F5344CB8AC3E}">
        <p14:creationId xmlns:p14="http://schemas.microsoft.com/office/powerpoint/2010/main" val="1244842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2"/>
                </a:solidFill>
              </a:rPr>
              <a:t>It often helps to explore a pre-study meeting with students to set out the guidelines for a healthy case session:</a:t>
            </a:r>
            <a:endParaRPr lang="tr-TR" dirty="0">
              <a:solidFill>
                <a:schemeClr val="tx2"/>
              </a:solidFill>
            </a:endParaRPr>
          </a:p>
        </p:txBody>
      </p:sp>
      <p:sp>
        <p:nvSpPr>
          <p:cNvPr id="3" name="Content Placeholder 2"/>
          <p:cNvSpPr>
            <a:spLocks noGrp="1"/>
          </p:cNvSpPr>
          <p:nvPr>
            <p:ph idx="1"/>
          </p:nvPr>
        </p:nvSpPr>
        <p:spPr/>
        <p:txBody>
          <a:bodyPr/>
          <a:lstStyle/>
          <a:p>
            <a:pPr>
              <a:lnSpc>
                <a:spcPct val="170000"/>
              </a:lnSpc>
            </a:pPr>
            <a:r>
              <a:rPr lang="en-GB" altLang="en-US" dirty="0"/>
              <a:t>Are the students there to ‘learn’ or to be ‘taught’?</a:t>
            </a:r>
          </a:p>
          <a:p>
            <a:pPr>
              <a:lnSpc>
                <a:spcPct val="170000"/>
              </a:lnSpc>
            </a:pPr>
            <a:r>
              <a:rPr lang="en-GB" altLang="en-US" dirty="0"/>
              <a:t>Discuss the art of learning</a:t>
            </a:r>
          </a:p>
          <a:p>
            <a:pPr>
              <a:lnSpc>
                <a:spcPct val="170000"/>
              </a:lnSpc>
            </a:pPr>
            <a:r>
              <a:rPr lang="en-GB" altLang="en-US" dirty="0"/>
              <a:t>Explore the Lancaster model</a:t>
            </a:r>
          </a:p>
          <a:p>
            <a:pPr>
              <a:lnSpc>
                <a:spcPct val="170000"/>
              </a:lnSpc>
            </a:pPr>
            <a:r>
              <a:rPr lang="en-GB" altLang="en-US" dirty="0"/>
              <a:t>Invite initial feedback</a:t>
            </a:r>
          </a:p>
          <a:p>
            <a:pPr>
              <a:lnSpc>
                <a:spcPct val="170000"/>
              </a:lnSpc>
            </a:pPr>
            <a:r>
              <a:rPr lang="en-GB" altLang="en-US" dirty="0"/>
              <a:t>Setting the ground rules</a:t>
            </a:r>
          </a:p>
          <a:p>
            <a:pPr>
              <a:lnSpc>
                <a:spcPct val="170000"/>
              </a:lnSpc>
            </a:pPr>
            <a:r>
              <a:rPr lang="en-GB" altLang="en-US" dirty="0"/>
              <a:t>Try out a short ‘warm-up’ case</a:t>
            </a:r>
            <a:endParaRPr lang="en-US" altLang="en-US" b="1"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5477916" y="3279227"/>
            <a:ext cx="3410250" cy="22676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0059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Consider devising a case map, which should include the following:</a:t>
            </a:r>
            <a:endParaRPr lang="tr-TR" dirty="0">
              <a:solidFill>
                <a:schemeClr val="tx2"/>
              </a:solidFill>
            </a:endParaRPr>
          </a:p>
        </p:txBody>
      </p:sp>
      <p:sp>
        <p:nvSpPr>
          <p:cNvPr id="3" name="Content Placeholder 2"/>
          <p:cNvSpPr>
            <a:spLocks noGrp="1"/>
          </p:cNvSpPr>
          <p:nvPr>
            <p:ph idx="1"/>
          </p:nvPr>
        </p:nvSpPr>
        <p:spPr/>
        <p:txBody>
          <a:bodyPr>
            <a:normAutofit lnSpcReduction="10000"/>
          </a:bodyPr>
          <a:lstStyle/>
          <a:p>
            <a:pPr>
              <a:lnSpc>
                <a:spcPct val="160000"/>
              </a:lnSpc>
            </a:pPr>
            <a:r>
              <a:rPr lang="en-GB" altLang="en-US" dirty="0">
                <a:solidFill>
                  <a:schemeClr val="tx1"/>
                </a:solidFill>
              </a:rPr>
              <a:t>A framework for the journey</a:t>
            </a:r>
          </a:p>
          <a:p>
            <a:pPr>
              <a:lnSpc>
                <a:spcPct val="160000"/>
              </a:lnSpc>
            </a:pPr>
            <a:r>
              <a:rPr lang="en-GB" altLang="en-US" dirty="0">
                <a:solidFill>
                  <a:schemeClr val="tx1"/>
                </a:solidFill>
              </a:rPr>
              <a:t>The starting point – what do the students bring into the classroom</a:t>
            </a:r>
          </a:p>
          <a:p>
            <a:pPr>
              <a:lnSpc>
                <a:spcPct val="160000"/>
              </a:lnSpc>
            </a:pPr>
            <a:r>
              <a:rPr lang="en-GB" altLang="en-US" dirty="0">
                <a:solidFill>
                  <a:schemeClr val="tx1"/>
                </a:solidFill>
              </a:rPr>
              <a:t>The destination – key learning objective</a:t>
            </a:r>
          </a:p>
          <a:p>
            <a:pPr>
              <a:lnSpc>
                <a:spcPct val="160000"/>
              </a:lnSpc>
            </a:pPr>
            <a:r>
              <a:rPr lang="en-GB" altLang="en-US" dirty="0">
                <a:solidFill>
                  <a:schemeClr val="tx1"/>
                </a:solidFill>
              </a:rPr>
              <a:t>Interesting visiting points (analysis)</a:t>
            </a:r>
          </a:p>
          <a:p>
            <a:pPr>
              <a:lnSpc>
                <a:spcPct val="160000"/>
              </a:lnSpc>
            </a:pPr>
            <a:r>
              <a:rPr lang="en-GB" altLang="en-US" dirty="0">
                <a:solidFill>
                  <a:schemeClr val="tx1"/>
                </a:solidFill>
              </a:rPr>
              <a:t>Directions – carefully crafted </a:t>
            </a:r>
            <a:r>
              <a:rPr lang="en-GB" altLang="en-US" dirty="0" smtClean="0">
                <a:solidFill>
                  <a:schemeClr val="tx1"/>
                </a:solidFill>
              </a:rPr>
              <a:t>questions</a:t>
            </a:r>
            <a:endParaRPr lang="tr-TR" altLang="en-US" dirty="0" smtClean="0">
              <a:solidFill>
                <a:schemeClr val="tx1"/>
              </a:solidFill>
            </a:endParaRPr>
          </a:p>
          <a:p>
            <a:pPr>
              <a:lnSpc>
                <a:spcPct val="160000"/>
              </a:lnSpc>
            </a:pPr>
            <a:endParaRPr lang="tr-TR" altLang="en-US" b="1" dirty="0">
              <a:solidFill>
                <a:schemeClr val="tx2"/>
              </a:solidFill>
            </a:endParaRPr>
          </a:p>
          <a:p>
            <a:pPr>
              <a:lnSpc>
                <a:spcPct val="160000"/>
              </a:lnSpc>
            </a:pPr>
            <a:r>
              <a:rPr lang="en-US" kern="0" dirty="0">
                <a:solidFill>
                  <a:schemeClr val="tx2"/>
                </a:solidFill>
              </a:rPr>
              <a:t>The following slide provides a suggested template for a case map.</a:t>
            </a:r>
          </a:p>
          <a:p>
            <a:pPr>
              <a:lnSpc>
                <a:spcPct val="160000"/>
              </a:lnSpc>
            </a:pPr>
            <a:endParaRPr lang="en-US" altLang="en-US" b="1" dirty="0">
              <a:solidFill>
                <a:schemeClr val="tx2"/>
              </a:solidFill>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6684974" y="3204806"/>
            <a:ext cx="2301371" cy="18939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2"/>
          <p:cNvSpPr>
            <a:spLocks noChangeArrowheads="1"/>
          </p:cNvSpPr>
          <p:nvPr/>
        </p:nvSpPr>
        <p:spPr bwMode="auto">
          <a:xfrm>
            <a:off x="3429000" y="1490663"/>
            <a:ext cx="2209800" cy="414337"/>
          </a:xfrm>
          <a:prstGeom prst="rect">
            <a:avLst/>
          </a:prstGeom>
          <a:solidFill>
            <a:srgbClr val="DDDDDD"/>
          </a:solidFill>
          <a:ln w="12700">
            <a:solidFill>
              <a:schemeClr val="tx1"/>
            </a:solidFill>
            <a:miter lim="800000"/>
            <a:headEnd/>
            <a:tailEnd/>
          </a:ln>
        </p:spPr>
        <p:txBody>
          <a:bodyPr/>
          <a:lstStyle>
            <a:lvl1pPr marL="342900" indent="-342900">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ctr" eaLnBrk="1" hangingPunct="1">
              <a:lnSpc>
                <a:spcPct val="105000"/>
              </a:lnSpc>
              <a:spcBef>
                <a:spcPct val="20000"/>
              </a:spcBef>
            </a:pPr>
            <a:r>
              <a:rPr lang="en-GB" altLang="en-US" sz="1500" b="1" i="1"/>
              <a:t>Data - Map - People</a:t>
            </a:r>
          </a:p>
        </p:txBody>
      </p:sp>
      <p:sp>
        <p:nvSpPr>
          <p:cNvPr id="64" name="Text Box 3"/>
          <p:cNvSpPr txBox="1">
            <a:spLocks noChangeArrowheads="1"/>
          </p:cNvSpPr>
          <p:nvPr/>
        </p:nvSpPr>
        <p:spPr bwMode="auto">
          <a:xfrm>
            <a:off x="395288" y="4227513"/>
            <a:ext cx="776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spcBef>
                <a:spcPct val="50000"/>
              </a:spcBef>
            </a:pPr>
            <a:endParaRPr lang="en-GB" altLang="en-US" sz="1800"/>
          </a:p>
        </p:txBody>
      </p:sp>
      <p:sp>
        <p:nvSpPr>
          <p:cNvPr id="65" name="Text Box 4"/>
          <p:cNvSpPr txBox="1">
            <a:spLocks noChangeArrowheads="1"/>
          </p:cNvSpPr>
          <p:nvPr/>
        </p:nvSpPr>
        <p:spPr bwMode="auto">
          <a:xfrm>
            <a:off x="304800" y="5091113"/>
            <a:ext cx="1143000" cy="622300"/>
          </a:xfrm>
          <a:prstGeom prst="rect">
            <a:avLst/>
          </a:prstGeom>
          <a:solidFill>
            <a:srgbClr val="DDDDDD"/>
          </a:solidFill>
          <a:ln w="12700">
            <a:solidFill>
              <a:schemeClr val="tx1"/>
            </a:solidFill>
            <a:miter lim="800000"/>
            <a:headEnd/>
            <a:tailEnd/>
          </a:ln>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r>
              <a:rPr lang="en-GB" altLang="en-US" sz="1700" b="1"/>
              <a:t>Starting point</a:t>
            </a:r>
            <a:endParaRPr lang="en-US" altLang="en-US" sz="1700" b="1"/>
          </a:p>
        </p:txBody>
      </p:sp>
      <p:sp>
        <p:nvSpPr>
          <p:cNvPr id="66" name="Text Box 5"/>
          <p:cNvSpPr txBox="1">
            <a:spLocks noChangeArrowheads="1"/>
          </p:cNvSpPr>
          <p:nvPr/>
        </p:nvSpPr>
        <p:spPr bwMode="auto">
          <a:xfrm>
            <a:off x="7391400" y="5391150"/>
            <a:ext cx="1447800" cy="622300"/>
          </a:xfrm>
          <a:prstGeom prst="rect">
            <a:avLst/>
          </a:prstGeom>
          <a:solidFill>
            <a:srgbClr val="DDDDDD"/>
          </a:solidFill>
          <a:ln w="12700">
            <a:solidFill>
              <a:schemeClr val="tx1"/>
            </a:solidFill>
            <a:miter lim="800000"/>
            <a:headEnd/>
            <a:tailEnd/>
          </a:ln>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r>
              <a:rPr lang="en-GB" altLang="en-US" sz="1700" b="1"/>
              <a:t>Destination</a:t>
            </a:r>
          </a:p>
          <a:p>
            <a:r>
              <a:rPr lang="en-GB" altLang="en-US" sz="1700" b="1"/>
              <a:t>point</a:t>
            </a:r>
            <a:endParaRPr lang="en-US" altLang="en-US" sz="1600" b="1"/>
          </a:p>
        </p:txBody>
      </p:sp>
      <p:sp>
        <p:nvSpPr>
          <p:cNvPr id="67" name="Text Box 6"/>
          <p:cNvSpPr txBox="1">
            <a:spLocks noChangeArrowheads="1"/>
          </p:cNvSpPr>
          <p:nvPr/>
        </p:nvSpPr>
        <p:spPr bwMode="auto">
          <a:xfrm>
            <a:off x="2195513" y="5091113"/>
            <a:ext cx="1152525" cy="379412"/>
          </a:xfrm>
          <a:prstGeom prst="rect">
            <a:avLst/>
          </a:prstGeom>
          <a:solidFill>
            <a:srgbClr val="FF99CC">
              <a:alpha val="30196"/>
            </a:srgbClr>
          </a:solidFill>
          <a:ln w="12700">
            <a:solidFill>
              <a:schemeClr val="tx1"/>
            </a:solidFill>
            <a:miter lim="800000"/>
            <a:headEnd/>
            <a:tailEnd/>
          </a:ln>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r>
              <a:rPr lang="en-GB" altLang="en-US" sz="1800"/>
              <a:t>       </a:t>
            </a:r>
            <a:endParaRPr lang="en-US" altLang="en-US" sz="1800"/>
          </a:p>
        </p:txBody>
      </p:sp>
      <p:sp>
        <p:nvSpPr>
          <p:cNvPr id="68" name="Text Box 7"/>
          <p:cNvSpPr txBox="1">
            <a:spLocks noChangeArrowheads="1"/>
          </p:cNvSpPr>
          <p:nvPr/>
        </p:nvSpPr>
        <p:spPr bwMode="auto">
          <a:xfrm>
            <a:off x="4067175" y="5091113"/>
            <a:ext cx="936625" cy="379412"/>
          </a:xfrm>
          <a:prstGeom prst="rect">
            <a:avLst/>
          </a:prstGeom>
          <a:solidFill>
            <a:srgbClr val="FF99CC">
              <a:alpha val="30196"/>
            </a:srgbClr>
          </a:solidFill>
          <a:ln w="12700">
            <a:solidFill>
              <a:schemeClr val="tx1"/>
            </a:solidFill>
            <a:miter lim="800000"/>
            <a:headEnd/>
            <a:tailEnd/>
          </a:ln>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r>
              <a:rPr lang="en-GB" altLang="en-US" sz="1800"/>
              <a:t>       </a:t>
            </a:r>
            <a:endParaRPr lang="en-US" altLang="en-US" sz="1800"/>
          </a:p>
        </p:txBody>
      </p:sp>
      <p:sp>
        <p:nvSpPr>
          <p:cNvPr id="69" name="Text Box 8"/>
          <p:cNvSpPr txBox="1">
            <a:spLocks noChangeArrowheads="1"/>
          </p:cNvSpPr>
          <p:nvPr/>
        </p:nvSpPr>
        <p:spPr bwMode="auto">
          <a:xfrm>
            <a:off x="5651500" y="5019675"/>
            <a:ext cx="1152525" cy="379413"/>
          </a:xfrm>
          <a:prstGeom prst="rect">
            <a:avLst/>
          </a:prstGeom>
          <a:solidFill>
            <a:srgbClr val="FF99CC">
              <a:alpha val="30196"/>
            </a:srgbClr>
          </a:solidFill>
          <a:ln w="12700">
            <a:solidFill>
              <a:schemeClr val="tx1"/>
            </a:solidFill>
            <a:miter lim="800000"/>
            <a:headEnd/>
            <a:tailEnd/>
          </a:ln>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ctr"/>
            <a:r>
              <a:rPr lang="en-GB" altLang="en-US" sz="1800"/>
              <a:t> </a:t>
            </a:r>
            <a:endParaRPr lang="en-US" altLang="en-US" sz="1800"/>
          </a:p>
        </p:txBody>
      </p:sp>
      <p:sp>
        <p:nvSpPr>
          <p:cNvPr id="70" name="Line 9"/>
          <p:cNvSpPr>
            <a:spLocks noChangeShapeType="1"/>
          </p:cNvSpPr>
          <p:nvPr/>
        </p:nvSpPr>
        <p:spPr bwMode="auto">
          <a:xfrm flipV="1">
            <a:off x="1600200" y="5308600"/>
            <a:ext cx="523875" cy="10160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 name="Line 10"/>
          <p:cNvSpPr>
            <a:spLocks noChangeShapeType="1"/>
          </p:cNvSpPr>
          <p:nvPr/>
        </p:nvSpPr>
        <p:spPr bwMode="auto">
          <a:xfrm>
            <a:off x="3492500" y="5308600"/>
            <a:ext cx="503238" cy="71438"/>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2" name="Text Box 11"/>
          <p:cNvSpPr txBox="1">
            <a:spLocks noChangeArrowheads="1"/>
          </p:cNvSpPr>
          <p:nvPr/>
        </p:nvSpPr>
        <p:spPr bwMode="auto">
          <a:xfrm>
            <a:off x="6372225" y="43973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spcBef>
                <a:spcPct val="50000"/>
              </a:spcBef>
            </a:pPr>
            <a:endParaRPr lang="en-GB" altLang="en-US" sz="1800"/>
          </a:p>
        </p:txBody>
      </p:sp>
      <p:sp>
        <p:nvSpPr>
          <p:cNvPr id="73" name="Line 12"/>
          <p:cNvSpPr>
            <a:spLocks noChangeShapeType="1"/>
          </p:cNvSpPr>
          <p:nvPr/>
        </p:nvSpPr>
        <p:spPr bwMode="auto">
          <a:xfrm>
            <a:off x="6877050" y="5235575"/>
            <a:ext cx="287338" cy="288925"/>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4" name="Line 13"/>
          <p:cNvSpPr>
            <a:spLocks noChangeShapeType="1"/>
          </p:cNvSpPr>
          <p:nvPr/>
        </p:nvSpPr>
        <p:spPr bwMode="auto">
          <a:xfrm flipV="1">
            <a:off x="5148263" y="5235575"/>
            <a:ext cx="360362" cy="71438"/>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5" name="Line 14"/>
          <p:cNvSpPr>
            <a:spLocks noChangeShapeType="1"/>
          </p:cNvSpPr>
          <p:nvPr/>
        </p:nvSpPr>
        <p:spPr bwMode="auto">
          <a:xfrm>
            <a:off x="5656263" y="1708150"/>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6" name="Rectangle 15"/>
          <p:cNvSpPr>
            <a:spLocks noChangeArrowheads="1"/>
          </p:cNvSpPr>
          <p:nvPr/>
        </p:nvSpPr>
        <p:spPr bwMode="auto">
          <a:xfrm>
            <a:off x="5915025" y="1563688"/>
            <a:ext cx="3086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r>
              <a:rPr lang="en-GB" altLang="en-US" sz="1400"/>
              <a:t>Target learner group: ____________</a:t>
            </a:r>
          </a:p>
        </p:txBody>
      </p:sp>
      <p:sp>
        <p:nvSpPr>
          <p:cNvPr id="77" name="Line 16"/>
          <p:cNvSpPr>
            <a:spLocks noChangeShapeType="1"/>
          </p:cNvSpPr>
          <p:nvPr/>
        </p:nvSpPr>
        <p:spPr bwMode="auto">
          <a:xfrm flipH="1">
            <a:off x="3141663" y="1708150"/>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8" name="Rectangle 17"/>
          <p:cNvSpPr>
            <a:spLocks noChangeArrowheads="1"/>
          </p:cNvSpPr>
          <p:nvPr/>
        </p:nvSpPr>
        <p:spPr bwMode="auto">
          <a:xfrm>
            <a:off x="838200" y="1563688"/>
            <a:ext cx="2355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r>
              <a:rPr lang="en-GB" altLang="en-US" sz="1400"/>
              <a:t>Case title: _____________</a:t>
            </a:r>
          </a:p>
        </p:txBody>
      </p:sp>
      <p:sp>
        <p:nvSpPr>
          <p:cNvPr id="79" name="Line 18"/>
          <p:cNvSpPr>
            <a:spLocks noChangeShapeType="1"/>
          </p:cNvSpPr>
          <p:nvPr/>
        </p:nvSpPr>
        <p:spPr bwMode="auto">
          <a:xfrm>
            <a:off x="7235825" y="1995488"/>
            <a:ext cx="0" cy="38877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0" name="Line 19"/>
          <p:cNvSpPr>
            <a:spLocks noChangeShapeType="1"/>
          </p:cNvSpPr>
          <p:nvPr/>
        </p:nvSpPr>
        <p:spPr bwMode="auto">
          <a:xfrm>
            <a:off x="1828800" y="1924050"/>
            <a:ext cx="0" cy="38877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 name="Rectangle 20"/>
          <p:cNvSpPr>
            <a:spLocks noChangeArrowheads="1"/>
          </p:cNvSpPr>
          <p:nvPr/>
        </p:nvSpPr>
        <p:spPr bwMode="auto">
          <a:xfrm>
            <a:off x="179388" y="2282825"/>
            <a:ext cx="1649412"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r>
              <a:rPr lang="en-GB" altLang="en-US" sz="1400"/>
              <a:t>Class</a:t>
            </a:r>
          </a:p>
          <a:p>
            <a:pPr eaLnBrk="1" hangingPunct="1"/>
            <a:r>
              <a:rPr lang="en-GB" altLang="en-US" sz="1400"/>
              <a:t>prerequisites</a:t>
            </a:r>
          </a:p>
          <a:p>
            <a:pPr eaLnBrk="1" hangingPunct="1">
              <a:lnSpc>
                <a:spcPct val="130000"/>
              </a:lnSpc>
            </a:pPr>
            <a:r>
              <a:rPr lang="en-GB" altLang="en-US" sz="1400"/>
              <a:t>______________</a:t>
            </a:r>
          </a:p>
          <a:p>
            <a:pPr eaLnBrk="1" hangingPunct="1">
              <a:lnSpc>
                <a:spcPct val="130000"/>
              </a:lnSpc>
            </a:pPr>
            <a:r>
              <a:rPr lang="en-GB" altLang="en-US" sz="1400"/>
              <a:t>______________</a:t>
            </a:r>
          </a:p>
          <a:p>
            <a:pPr eaLnBrk="1" hangingPunct="1">
              <a:lnSpc>
                <a:spcPct val="130000"/>
              </a:lnSpc>
            </a:pPr>
            <a:r>
              <a:rPr lang="en-GB" altLang="en-US" sz="1400"/>
              <a:t>______________</a:t>
            </a:r>
          </a:p>
          <a:p>
            <a:pPr eaLnBrk="1" hangingPunct="1">
              <a:lnSpc>
                <a:spcPct val="130000"/>
              </a:lnSpc>
            </a:pPr>
            <a:r>
              <a:rPr lang="en-GB" altLang="en-US" sz="1400"/>
              <a:t>______________</a:t>
            </a:r>
          </a:p>
        </p:txBody>
      </p:sp>
      <p:sp>
        <p:nvSpPr>
          <p:cNvPr id="82" name="Rectangle 21"/>
          <p:cNvSpPr>
            <a:spLocks noChangeArrowheads="1"/>
          </p:cNvSpPr>
          <p:nvPr/>
        </p:nvSpPr>
        <p:spPr bwMode="auto">
          <a:xfrm>
            <a:off x="4872038" y="2270125"/>
            <a:ext cx="2214562"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r>
              <a:rPr lang="en-GB" altLang="en-US" sz="1400"/>
              <a:t>Interesting visiting </a:t>
            </a:r>
          </a:p>
          <a:p>
            <a:pPr eaLnBrk="1" hangingPunct="1"/>
            <a:r>
              <a:rPr lang="en-GB" altLang="en-US" sz="1400"/>
              <a:t>points – analysis</a:t>
            </a:r>
          </a:p>
          <a:p>
            <a:pPr eaLnBrk="1" hangingPunct="1">
              <a:lnSpc>
                <a:spcPct val="130000"/>
              </a:lnSpc>
            </a:pPr>
            <a:r>
              <a:rPr lang="en-GB" altLang="en-US" sz="1400"/>
              <a:t>___________________</a:t>
            </a:r>
          </a:p>
          <a:p>
            <a:pPr eaLnBrk="1" hangingPunct="1">
              <a:lnSpc>
                <a:spcPct val="130000"/>
              </a:lnSpc>
            </a:pPr>
            <a:r>
              <a:rPr lang="en-GB" altLang="en-US" sz="1400"/>
              <a:t>___________________</a:t>
            </a:r>
          </a:p>
          <a:p>
            <a:pPr eaLnBrk="1" hangingPunct="1">
              <a:lnSpc>
                <a:spcPct val="130000"/>
              </a:lnSpc>
            </a:pPr>
            <a:r>
              <a:rPr lang="en-GB" altLang="en-US" sz="1400"/>
              <a:t>___________________</a:t>
            </a:r>
          </a:p>
          <a:p>
            <a:pPr eaLnBrk="1" hangingPunct="1">
              <a:lnSpc>
                <a:spcPct val="130000"/>
              </a:lnSpc>
            </a:pPr>
            <a:r>
              <a:rPr lang="en-GB" altLang="en-US" sz="1400"/>
              <a:t>___________________</a:t>
            </a:r>
          </a:p>
        </p:txBody>
      </p:sp>
      <p:sp>
        <p:nvSpPr>
          <p:cNvPr id="83" name="Rectangle 22"/>
          <p:cNvSpPr>
            <a:spLocks noChangeArrowheads="1"/>
          </p:cNvSpPr>
          <p:nvPr/>
        </p:nvSpPr>
        <p:spPr bwMode="auto">
          <a:xfrm>
            <a:off x="2119313" y="2286000"/>
            <a:ext cx="2376487"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r>
              <a:rPr lang="en-GB" altLang="en-US" sz="1400"/>
              <a:t>Carefully crafted questions – directing</a:t>
            </a:r>
            <a:endParaRPr lang="en-GB" altLang="en-US" sz="1800"/>
          </a:p>
          <a:p>
            <a:pPr eaLnBrk="1" hangingPunct="1">
              <a:lnSpc>
                <a:spcPct val="130000"/>
              </a:lnSpc>
            </a:pPr>
            <a:r>
              <a:rPr lang="en-GB" altLang="en-US" sz="1400"/>
              <a:t>___________________</a:t>
            </a:r>
          </a:p>
          <a:p>
            <a:pPr eaLnBrk="1" hangingPunct="1">
              <a:lnSpc>
                <a:spcPct val="130000"/>
              </a:lnSpc>
            </a:pPr>
            <a:r>
              <a:rPr lang="en-GB" altLang="en-US" sz="1400"/>
              <a:t>___________________</a:t>
            </a:r>
          </a:p>
          <a:p>
            <a:pPr eaLnBrk="1" hangingPunct="1">
              <a:lnSpc>
                <a:spcPct val="130000"/>
              </a:lnSpc>
            </a:pPr>
            <a:r>
              <a:rPr lang="en-GB" altLang="en-US" sz="1400"/>
              <a:t>___________________</a:t>
            </a:r>
          </a:p>
          <a:p>
            <a:pPr eaLnBrk="1" hangingPunct="1">
              <a:lnSpc>
                <a:spcPct val="130000"/>
              </a:lnSpc>
            </a:pPr>
            <a:r>
              <a:rPr lang="en-GB" altLang="en-US" sz="1400"/>
              <a:t>___________________</a:t>
            </a:r>
          </a:p>
        </p:txBody>
      </p:sp>
      <p:sp>
        <p:nvSpPr>
          <p:cNvPr id="84" name="Line 23"/>
          <p:cNvSpPr>
            <a:spLocks noChangeShapeType="1"/>
          </p:cNvSpPr>
          <p:nvPr/>
        </p:nvSpPr>
        <p:spPr bwMode="auto">
          <a:xfrm flipV="1">
            <a:off x="4572000" y="4156075"/>
            <a:ext cx="503238"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85" name="Line 24"/>
          <p:cNvSpPr>
            <a:spLocks noChangeShapeType="1"/>
          </p:cNvSpPr>
          <p:nvPr/>
        </p:nvSpPr>
        <p:spPr bwMode="auto">
          <a:xfrm flipH="1" flipV="1">
            <a:off x="5724525" y="4156075"/>
            <a:ext cx="431800"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86" name="Line 25"/>
          <p:cNvSpPr>
            <a:spLocks noChangeShapeType="1"/>
          </p:cNvSpPr>
          <p:nvPr/>
        </p:nvSpPr>
        <p:spPr bwMode="auto">
          <a:xfrm flipV="1">
            <a:off x="1981200" y="4298950"/>
            <a:ext cx="304800" cy="6540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87" name="Line 26"/>
          <p:cNvSpPr>
            <a:spLocks noChangeShapeType="1"/>
          </p:cNvSpPr>
          <p:nvPr/>
        </p:nvSpPr>
        <p:spPr bwMode="auto">
          <a:xfrm flipH="1" flipV="1">
            <a:off x="3419475" y="4298950"/>
            <a:ext cx="215900" cy="7191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88" name="Rectangle 27"/>
          <p:cNvSpPr>
            <a:spLocks noChangeArrowheads="1"/>
          </p:cNvSpPr>
          <p:nvPr/>
        </p:nvSpPr>
        <p:spPr bwMode="auto">
          <a:xfrm>
            <a:off x="7315200" y="2286000"/>
            <a:ext cx="1692275"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r>
              <a:rPr lang="en-GB" altLang="en-US" sz="1400"/>
              <a:t>Key learning</a:t>
            </a:r>
          </a:p>
          <a:p>
            <a:pPr eaLnBrk="1" hangingPunct="1"/>
            <a:r>
              <a:rPr lang="en-GB" altLang="en-US" sz="1400"/>
              <a:t>objectives</a:t>
            </a:r>
          </a:p>
          <a:p>
            <a:pPr eaLnBrk="1" hangingPunct="1">
              <a:lnSpc>
                <a:spcPct val="130000"/>
              </a:lnSpc>
            </a:pPr>
            <a:r>
              <a:rPr lang="en-GB" altLang="en-US" sz="1400"/>
              <a:t>______________</a:t>
            </a:r>
          </a:p>
          <a:p>
            <a:pPr eaLnBrk="1" hangingPunct="1">
              <a:lnSpc>
                <a:spcPct val="130000"/>
              </a:lnSpc>
            </a:pPr>
            <a:r>
              <a:rPr lang="en-GB" altLang="en-US" sz="1400"/>
              <a:t>______________</a:t>
            </a:r>
          </a:p>
          <a:p>
            <a:pPr eaLnBrk="1" hangingPunct="1">
              <a:lnSpc>
                <a:spcPct val="130000"/>
              </a:lnSpc>
            </a:pPr>
            <a:r>
              <a:rPr lang="en-GB" altLang="en-US" sz="1400"/>
              <a:t>______________</a:t>
            </a:r>
          </a:p>
          <a:p>
            <a:pPr eaLnBrk="1" hangingPunct="1">
              <a:lnSpc>
                <a:spcPct val="130000"/>
              </a:lnSpc>
            </a:pPr>
            <a:r>
              <a:rPr lang="en-GB" altLang="en-US" sz="1400"/>
              <a:t>______________</a:t>
            </a:r>
          </a:p>
        </p:txBody>
      </p:sp>
      <p:sp>
        <p:nvSpPr>
          <p:cNvPr id="89" name="Line 28"/>
          <p:cNvSpPr>
            <a:spLocks noChangeShapeType="1"/>
          </p:cNvSpPr>
          <p:nvPr/>
        </p:nvSpPr>
        <p:spPr bwMode="auto">
          <a:xfrm flipV="1">
            <a:off x="755650" y="4156075"/>
            <a:ext cx="0"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0" name="Line 29"/>
          <p:cNvSpPr>
            <a:spLocks noChangeShapeType="1"/>
          </p:cNvSpPr>
          <p:nvPr/>
        </p:nvSpPr>
        <p:spPr bwMode="auto">
          <a:xfrm flipV="1">
            <a:off x="8027988" y="4227513"/>
            <a:ext cx="0" cy="8016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1" name="Rectangle 30"/>
          <p:cNvSpPr>
            <a:spLocks noChangeArrowheads="1"/>
          </p:cNvSpPr>
          <p:nvPr/>
        </p:nvSpPr>
        <p:spPr bwMode="auto">
          <a:xfrm>
            <a:off x="1619250" y="5865813"/>
            <a:ext cx="5689600" cy="9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r" eaLnBrk="1" hangingPunct="1">
              <a:lnSpc>
                <a:spcPct val="130000"/>
              </a:lnSpc>
            </a:pPr>
            <a:r>
              <a:rPr lang="en-GB" altLang="en-US" sz="1400"/>
              <a:t>Orientation and mode of treatment of the case __________________ </a:t>
            </a:r>
          </a:p>
          <a:p>
            <a:pPr algn="r" eaLnBrk="1" hangingPunct="1">
              <a:lnSpc>
                <a:spcPct val="140000"/>
              </a:lnSpc>
            </a:pPr>
            <a:r>
              <a:rPr lang="en-GB" altLang="en-US" sz="1400"/>
              <a:t>_______________________________________________________</a:t>
            </a:r>
          </a:p>
          <a:p>
            <a:pPr eaLnBrk="1" hangingPunct="1"/>
            <a:endParaRPr lang="en-GB" altLang="en-US" sz="1800"/>
          </a:p>
        </p:txBody>
      </p:sp>
      <p:sp>
        <p:nvSpPr>
          <p:cNvPr id="92" name="Text Box 31"/>
          <p:cNvSpPr txBox="1">
            <a:spLocks noChangeArrowheads="1"/>
          </p:cNvSpPr>
          <p:nvPr/>
        </p:nvSpPr>
        <p:spPr bwMode="auto">
          <a:xfrm>
            <a:off x="2743200" y="593725"/>
            <a:ext cx="3505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ctr">
              <a:spcBef>
                <a:spcPct val="50000"/>
              </a:spcBef>
            </a:pPr>
            <a:r>
              <a:rPr lang="en-US" altLang="en-US" sz="2000" b="1"/>
              <a:t>Case teaching plan</a:t>
            </a:r>
          </a:p>
        </p:txBody>
      </p:sp>
      <p:sp>
        <p:nvSpPr>
          <p:cNvPr id="93" name="Text Box 32"/>
          <p:cNvSpPr txBox="1">
            <a:spLocks noChangeArrowheads="1"/>
          </p:cNvSpPr>
          <p:nvPr/>
        </p:nvSpPr>
        <p:spPr bwMode="auto">
          <a:xfrm>
            <a:off x="7326576" y="6412039"/>
            <a:ext cx="1447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r">
              <a:spcBef>
                <a:spcPct val="50000"/>
              </a:spcBef>
            </a:pPr>
            <a:r>
              <a:rPr lang="en-US" altLang="en-US" sz="800" dirty="0"/>
              <a:t>© 2018 SMART Partners</a:t>
            </a:r>
          </a:p>
        </p:txBody>
      </p:sp>
      <p:pic>
        <p:nvPicPr>
          <p:cNvPr id="94"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04800"/>
            <a:ext cx="21304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30000"/>
              </a:lnSpc>
            </a:pPr>
            <a:r>
              <a:rPr lang="en-US" altLang="en-US" b="1" dirty="0">
                <a:solidFill>
                  <a:srgbClr val="2D2D8A"/>
                </a:solidFill>
              </a:rPr>
              <a:t>SECTION F – The case discussion</a:t>
            </a:r>
            <a:endParaRPr lang="en-US" altLang="en-US" b="1" dirty="0">
              <a:solidFill>
                <a:srgbClr val="2D2D8A"/>
              </a:solidFill>
            </a:endParaRPr>
          </a:p>
        </p:txBody>
      </p:sp>
      <p:sp>
        <p:nvSpPr>
          <p:cNvPr id="3" name="Content Placeholder 2"/>
          <p:cNvSpPr>
            <a:spLocks noGrp="1"/>
          </p:cNvSpPr>
          <p:nvPr>
            <p:ph idx="1"/>
          </p:nvPr>
        </p:nvSpPr>
        <p:spPr/>
        <p:txBody>
          <a:bodyPr/>
          <a:lstStyle/>
          <a:p>
            <a:pPr marL="0" indent="0">
              <a:lnSpc>
                <a:spcPct val="150000"/>
              </a:lnSpc>
              <a:buNone/>
            </a:pPr>
            <a:r>
              <a:rPr lang="en-US" altLang="en-US" b="1" dirty="0">
                <a:solidFill>
                  <a:srgbClr val="2D2D8A"/>
                </a:solidFill>
              </a:rPr>
              <a:t>Now that you have completed your preparation, here are some thoughts about guiding the case discussion and capturing your own reflections afterwards.</a:t>
            </a:r>
          </a:p>
          <a:p>
            <a:pPr marL="0" indent="0">
              <a:lnSpc>
                <a:spcPct val="150000"/>
              </a:lnSpc>
              <a:buNone/>
            </a:pPr>
            <a:endParaRPr lang="en-US" dirty="0"/>
          </a:p>
        </p:txBody>
      </p:sp>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Case ‘teaching’ is about</a:t>
            </a:r>
            <a:endParaRPr lang="tr-TR" dirty="0">
              <a:solidFill>
                <a:schemeClr val="tx2"/>
              </a:solidFill>
            </a:endParaRPr>
          </a:p>
        </p:txBody>
      </p:sp>
      <p:sp>
        <p:nvSpPr>
          <p:cNvPr id="3" name="Content Placeholder 2"/>
          <p:cNvSpPr>
            <a:spLocks noGrp="1"/>
          </p:cNvSpPr>
          <p:nvPr>
            <p:ph idx="1"/>
          </p:nvPr>
        </p:nvSpPr>
        <p:spPr/>
        <p:txBody>
          <a:bodyPr/>
          <a:lstStyle/>
          <a:p>
            <a:pPr>
              <a:buNone/>
            </a:pPr>
            <a:r>
              <a:rPr lang="en-US" altLang="en-US" u="sng" dirty="0"/>
              <a:t>Guiding</a:t>
            </a:r>
            <a:r>
              <a:rPr lang="en-US" altLang="en-US" dirty="0"/>
              <a:t> a process of </a:t>
            </a:r>
            <a:r>
              <a:rPr lang="en-US" altLang="en-US" u="sng" dirty="0"/>
              <a:t>discovery</a:t>
            </a:r>
            <a:r>
              <a:rPr lang="en-US" altLang="en-US" dirty="0"/>
              <a:t> with:</a:t>
            </a:r>
          </a:p>
          <a:p>
            <a:endParaRPr lang="en-US" altLang="en-US" dirty="0"/>
          </a:p>
          <a:p>
            <a:pPr>
              <a:lnSpc>
                <a:spcPct val="140000"/>
              </a:lnSpc>
            </a:pPr>
            <a:r>
              <a:rPr lang="en-US" altLang="en-US" dirty="0"/>
              <a:t>Well-crafted questions</a:t>
            </a:r>
          </a:p>
          <a:p>
            <a:pPr>
              <a:lnSpc>
                <a:spcPct val="140000"/>
              </a:lnSpc>
            </a:pPr>
            <a:r>
              <a:rPr lang="en-US" altLang="en-US" dirty="0"/>
              <a:t>Sensitive learning</a:t>
            </a:r>
          </a:p>
          <a:p>
            <a:pPr>
              <a:lnSpc>
                <a:spcPct val="140000"/>
              </a:lnSpc>
            </a:pPr>
            <a:r>
              <a:rPr lang="en-US" altLang="en-US" dirty="0"/>
              <a:t>Constructive responses</a:t>
            </a:r>
            <a:endParaRPr lang="en-US" altLang="en-US"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5791199" y="2159876"/>
            <a:ext cx="1863443" cy="2307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a:xfrm>
            <a:off x="6328526" y="5257690"/>
            <a:ext cx="2289408" cy="246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effectLst/>
                <a:latin typeface="Arial" pitchFamily="34" charset="0"/>
                <a:ea typeface="ヒラギノ角ゴ Pro W3" pitchFamily="1" charset="-128"/>
              </a:defRPr>
            </a:lvl1pPr>
            <a:lvl2pPr>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lvl="1" algn="r">
              <a:buFont typeface="Monotype Sorts" charset="0"/>
              <a:buNone/>
            </a:pPr>
            <a:r>
              <a:rPr lang="en-GB" altLang="en-US" sz="1000" dirty="0"/>
              <a:t>Adapted from J Heath (1998)</a:t>
            </a:r>
            <a:endParaRPr lang="en-GB" altLang="en-US" sz="1000" dirty="0"/>
          </a:p>
        </p:txBody>
      </p:sp>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Leading case discussions – what questions to ask</a:t>
            </a:r>
            <a:endParaRPr lang="tr-TR" dirty="0">
              <a:solidFill>
                <a:schemeClr val="tx2"/>
              </a:solidFill>
            </a:endParaRPr>
          </a:p>
        </p:txBody>
      </p:sp>
      <p:sp>
        <p:nvSpPr>
          <p:cNvPr id="4" name="Content Placeholder 3"/>
          <p:cNvSpPr>
            <a:spLocks noGrp="1"/>
          </p:cNvSpPr>
          <p:nvPr>
            <p:ph sz="half" idx="1"/>
          </p:nvPr>
        </p:nvSpPr>
        <p:spPr/>
        <p:txBody>
          <a:bodyPr>
            <a:normAutofit fontScale="92500" lnSpcReduction="20000"/>
          </a:bodyPr>
          <a:lstStyle/>
          <a:p>
            <a:pPr>
              <a:buNone/>
            </a:pPr>
            <a:r>
              <a:rPr lang="en-US" altLang="en-US" b="1" dirty="0"/>
              <a:t>Question</a:t>
            </a:r>
            <a:endParaRPr lang="en-US" altLang="en-US" dirty="0"/>
          </a:p>
          <a:p>
            <a:endParaRPr lang="en-US" altLang="en-US" dirty="0"/>
          </a:p>
          <a:p>
            <a:r>
              <a:rPr lang="en-US" altLang="en-US" dirty="0"/>
              <a:t>What is the problem here?</a:t>
            </a:r>
          </a:p>
          <a:p>
            <a:r>
              <a:rPr lang="en-US" altLang="en-US" dirty="0">
                <a:solidFill>
                  <a:srgbClr val="FF0000"/>
                </a:solidFill>
              </a:rPr>
              <a:t>How do you feel about…?</a:t>
            </a:r>
            <a:endParaRPr lang="en-US" altLang="en-US" dirty="0"/>
          </a:p>
          <a:p>
            <a:r>
              <a:rPr lang="en-US" altLang="en-US" dirty="0"/>
              <a:t>What do you notice about?</a:t>
            </a:r>
          </a:p>
          <a:p>
            <a:r>
              <a:rPr lang="en-US" altLang="en-US" dirty="0">
                <a:solidFill>
                  <a:srgbClr val="FF0000"/>
                </a:solidFill>
              </a:rPr>
              <a:t>What other examples are there?</a:t>
            </a:r>
            <a:endParaRPr lang="en-US" altLang="en-US" dirty="0"/>
          </a:p>
          <a:p>
            <a:r>
              <a:rPr lang="en-US" altLang="en-US" dirty="0"/>
              <a:t>What might be done to…?</a:t>
            </a:r>
          </a:p>
          <a:p>
            <a:r>
              <a:rPr lang="en-US" altLang="en-US" dirty="0">
                <a:solidFill>
                  <a:srgbClr val="FF0000"/>
                </a:solidFill>
              </a:rPr>
              <a:t>What else might be done?</a:t>
            </a:r>
            <a:endParaRPr lang="en-US" altLang="en-US" dirty="0"/>
          </a:p>
          <a:p>
            <a:r>
              <a:rPr lang="en-US" altLang="en-US" dirty="0"/>
              <a:t>Would you do that?</a:t>
            </a:r>
          </a:p>
          <a:p>
            <a:r>
              <a:rPr lang="en-US" altLang="en-US" dirty="0">
                <a:solidFill>
                  <a:srgbClr val="FF0000"/>
                </a:solidFill>
              </a:rPr>
              <a:t>What would be the ‘cost’?</a:t>
            </a:r>
          </a:p>
          <a:p>
            <a:r>
              <a:rPr lang="en-US" altLang="en-US" dirty="0"/>
              <a:t>What would </a:t>
            </a:r>
            <a:r>
              <a:rPr lang="en-US" altLang="en-US" u="sng" dirty="0"/>
              <a:t>you</a:t>
            </a:r>
            <a:r>
              <a:rPr lang="en-US" altLang="en-US" dirty="0"/>
              <a:t> do?</a:t>
            </a:r>
            <a:endParaRPr lang="en-US" altLang="en-US" dirty="0"/>
          </a:p>
        </p:txBody>
      </p:sp>
      <p:sp>
        <p:nvSpPr>
          <p:cNvPr id="5" name="Content Placeholder 4"/>
          <p:cNvSpPr>
            <a:spLocks noGrp="1"/>
          </p:cNvSpPr>
          <p:nvPr>
            <p:ph sz="half" idx="2"/>
          </p:nvPr>
        </p:nvSpPr>
        <p:spPr/>
        <p:txBody>
          <a:bodyPr>
            <a:normAutofit fontScale="92500" lnSpcReduction="20000"/>
          </a:bodyPr>
          <a:lstStyle/>
          <a:p>
            <a:pPr>
              <a:buNone/>
            </a:pPr>
            <a:r>
              <a:rPr lang="en-US" altLang="en-US" b="1" dirty="0"/>
              <a:t>Orientation</a:t>
            </a:r>
          </a:p>
          <a:p>
            <a:endParaRPr lang="en-US" altLang="en-US" dirty="0"/>
          </a:p>
          <a:p>
            <a:r>
              <a:rPr lang="en-US" altLang="en-US" dirty="0"/>
              <a:t>Problem identification</a:t>
            </a:r>
          </a:p>
          <a:p>
            <a:r>
              <a:rPr lang="en-US" altLang="en-US" dirty="0"/>
              <a:t>Attitude/opinion eliciting</a:t>
            </a:r>
          </a:p>
          <a:p>
            <a:r>
              <a:rPr lang="en-US" altLang="en-US" dirty="0"/>
              <a:t>Attention drawing</a:t>
            </a:r>
          </a:p>
          <a:p>
            <a:r>
              <a:rPr lang="en-US" altLang="en-US" dirty="0"/>
              <a:t>Thought provoking</a:t>
            </a:r>
          </a:p>
          <a:p>
            <a:r>
              <a:rPr lang="en-US" altLang="en-US" dirty="0"/>
              <a:t>Problem solving/reducing</a:t>
            </a:r>
          </a:p>
          <a:p>
            <a:r>
              <a:rPr lang="en-US" altLang="en-US" dirty="0"/>
              <a:t>Generation of alternatives</a:t>
            </a:r>
          </a:p>
          <a:p>
            <a:r>
              <a:rPr lang="en-US" altLang="en-US" dirty="0"/>
              <a:t>Personal preferences</a:t>
            </a:r>
          </a:p>
          <a:p>
            <a:r>
              <a:rPr lang="en-US" altLang="en-US" dirty="0"/>
              <a:t>Proposal evaluation</a:t>
            </a:r>
          </a:p>
          <a:p>
            <a:r>
              <a:rPr lang="en-US" altLang="en-US" dirty="0"/>
              <a:t>Identification</a:t>
            </a:r>
            <a:endParaRPr lang="en-US" altLang="en-US" dirty="0"/>
          </a:p>
        </p:txBody>
      </p:sp>
      <p:sp>
        <p:nvSpPr>
          <p:cNvPr id="7" name="Rectangle 6"/>
          <p:cNvSpPr>
            <a:spLocks noChangeArrowheads="1"/>
          </p:cNvSpPr>
          <p:nvPr/>
        </p:nvSpPr>
        <p:spPr>
          <a:xfrm>
            <a:off x="6281880" y="5912210"/>
            <a:ext cx="2289408" cy="246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effectLst/>
                <a:latin typeface="Arial" pitchFamily="34" charset="0"/>
                <a:ea typeface="ヒラギノ角ゴ Pro W3" pitchFamily="1" charset="-128"/>
              </a:defRPr>
            </a:lvl1pPr>
            <a:lvl2pPr>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lvl="1" algn="r">
              <a:buFont typeface="Monotype Sorts" charset="0"/>
              <a:buNone/>
            </a:pPr>
            <a:r>
              <a:rPr lang="en-GB" altLang="en-US" sz="1000" dirty="0"/>
              <a:t>Adapted from J Heath (1998)</a:t>
            </a:r>
            <a:endParaRPr lang="en-GB" altLang="en-US" sz="1000" dirty="0"/>
          </a:p>
        </p:txBody>
      </p:sp>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Questions that test analytical support for contributions</a:t>
            </a:r>
            <a:endParaRPr lang="tr-TR" dirty="0">
              <a:solidFill>
                <a:schemeClr val="tx2"/>
              </a:solidFill>
            </a:endParaRPr>
          </a:p>
        </p:txBody>
      </p:sp>
      <p:sp>
        <p:nvSpPr>
          <p:cNvPr id="3" name="Content Placeholder 2"/>
          <p:cNvSpPr>
            <a:spLocks noGrp="1"/>
          </p:cNvSpPr>
          <p:nvPr>
            <p:ph idx="1"/>
          </p:nvPr>
        </p:nvSpPr>
        <p:spPr/>
        <p:txBody>
          <a:bodyPr>
            <a:normAutofit lnSpcReduction="10000"/>
          </a:bodyPr>
          <a:lstStyle/>
          <a:p>
            <a:pPr marL="0" indent="0">
              <a:lnSpc>
                <a:spcPct val="110000"/>
              </a:lnSpc>
              <a:buNone/>
            </a:pPr>
            <a:r>
              <a:rPr lang="en-GB" altLang="en-US" dirty="0"/>
              <a:t>Could you explain the reasoning behind your idea?</a:t>
            </a:r>
          </a:p>
          <a:p>
            <a:pPr marL="0" indent="0">
              <a:lnSpc>
                <a:spcPct val="110000"/>
              </a:lnSpc>
              <a:buNone/>
            </a:pPr>
            <a:endParaRPr lang="en-GB" altLang="en-US" sz="1100" dirty="0"/>
          </a:p>
          <a:p>
            <a:pPr marL="0" indent="0">
              <a:lnSpc>
                <a:spcPct val="110000"/>
              </a:lnSpc>
              <a:buNone/>
            </a:pPr>
            <a:r>
              <a:rPr lang="en-GB" altLang="en-US" dirty="0">
                <a:solidFill>
                  <a:srgbClr val="FF0000"/>
                </a:solidFill>
              </a:rPr>
              <a:t>What evidence did you use to determine that?</a:t>
            </a:r>
          </a:p>
          <a:p>
            <a:pPr marL="0" indent="0">
              <a:lnSpc>
                <a:spcPct val="110000"/>
              </a:lnSpc>
              <a:buNone/>
            </a:pPr>
            <a:endParaRPr lang="en-GB" altLang="en-US" sz="1100" dirty="0"/>
          </a:p>
          <a:p>
            <a:pPr marL="0" indent="0">
              <a:lnSpc>
                <a:spcPct val="110000"/>
              </a:lnSpc>
              <a:buNone/>
            </a:pPr>
            <a:r>
              <a:rPr lang="en-GB" altLang="en-US" dirty="0"/>
              <a:t>Is there data to support ……………’s idea?</a:t>
            </a:r>
          </a:p>
          <a:p>
            <a:pPr marL="0" indent="0">
              <a:lnSpc>
                <a:spcPct val="110000"/>
              </a:lnSpc>
              <a:buNone/>
            </a:pPr>
            <a:endParaRPr lang="en-GB" altLang="en-US" sz="1100" dirty="0"/>
          </a:p>
          <a:p>
            <a:pPr marL="0" indent="0">
              <a:lnSpc>
                <a:spcPct val="110000"/>
              </a:lnSpc>
              <a:buNone/>
            </a:pPr>
            <a:r>
              <a:rPr lang="en-GB" altLang="en-US" dirty="0">
                <a:solidFill>
                  <a:srgbClr val="FF0000"/>
                </a:solidFill>
              </a:rPr>
              <a:t>Could you tell us what assumptions you made to proceed with your analysis?</a:t>
            </a:r>
            <a:endParaRPr lang="en-GB" altLang="en-US" dirty="0"/>
          </a:p>
          <a:p>
            <a:pPr marL="0" indent="0">
              <a:lnSpc>
                <a:spcPct val="110000"/>
              </a:lnSpc>
              <a:buNone/>
            </a:pPr>
            <a:endParaRPr lang="en-GB" altLang="en-US" sz="1100" dirty="0"/>
          </a:p>
          <a:p>
            <a:pPr marL="0" indent="0">
              <a:lnSpc>
                <a:spcPct val="110000"/>
              </a:lnSpc>
              <a:buNone/>
            </a:pPr>
            <a:r>
              <a:rPr lang="en-GB" altLang="en-US" dirty="0"/>
              <a:t>Can you see anything we have left out?</a:t>
            </a:r>
          </a:p>
          <a:p>
            <a:pPr marL="0" indent="0">
              <a:lnSpc>
                <a:spcPct val="110000"/>
              </a:lnSpc>
              <a:buNone/>
            </a:pPr>
            <a:endParaRPr lang="en-GB" altLang="en-US" sz="1100" dirty="0"/>
          </a:p>
          <a:p>
            <a:pPr marL="0" indent="0">
              <a:lnSpc>
                <a:spcPct val="110000"/>
              </a:lnSpc>
              <a:buNone/>
            </a:pPr>
            <a:r>
              <a:rPr lang="en-GB" altLang="en-US" dirty="0">
                <a:solidFill>
                  <a:srgbClr val="FF0000"/>
                </a:solidFill>
              </a:rPr>
              <a:t>I’m interested in knowing how you determined that.</a:t>
            </a:r>
            <a:endParaRPr lang="en-US" altLang="en-US" dirty="0"/>
          </a:p>
        </p:txBody>
      </p:sp>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Questions that clarify contributions</a:t>
            </a:r>
            <a:endParaRPr lang="tr-TR" dirty="0">
              <a:solidFill>
                <a:schemeClr val="tx2"/>
              </a:solidFill>
            </a:endParaRPr>
          </a:p>
        </p:txBody>
      </p:sp>
      <p:sp>
        <p:nvSpPr>
          <p:cNvPr id="7" name="Rectangle 4"/>
          <p:cNvSpPr>
            <a:spLocks noChangeArrowheads="1"/>
          </p:cNvSpPr>
          <p:nvPr/>
        </p:nvSpPr>
        <p:spPr bwMode="auto">
          <a:xfrm>
            <a:off x="1049338" y="2069305"/>
            <a:ext cx="37338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nSpc>
                <a:spcPct val="110000"/>
              </a:lnSpc>
            </a:pPr>
            <a:r>
              <a:rPr lang="en-GB" altLang="en-US" sz="2000" dirty="0"/>
              <a:t>Let’s make sure we understand what you are saying…</a:t>
            </a:r>
          </a:p>
          <a:p>
            <a:pPr>
              <a:lnSpc>
                <a:spcPct val="110000"/>
              </a:lnSpc>
            </a:pPr>
            <a:endParaRPr lang="en-GB" altLang="en-US" sz="2000" dirty="0"/>
          </a:p>
          <a:p>
            <a:pPr>
              <a:lnSpc>
                <a:spcPct val="110000"/>
              </a:lnSpc>
            </a:pPr>
            <a:endParaRPr lang="en-GB" altLang="en-US" sz="2000" dirty="0"/>
          </a:p>
          <a:p>
            <a:pPr>
              <a:lnSpc>
                <a:spcPct val="110000"/>
              </a:lnSpc>
            </a:pPr>
            <a:r>
              <a:rPr lang="en-GB" altLang="en-US" sz="2000" dirty="0"/>
              <a:t>Are you saying that…?</a:t>
            </a:r>
          </a:p>
          <a:p>
            <a:pPr>
              <a:lnSpc>
                <a:spcPct val="110000"/>
              </a:lnSpc>
            </a:pPr>
            <a:endParaRPr lang="en-GB" altLang="en-US" sz="2000" dirty="0"/>
          </a:p>
          <a:p>
            <a:pPr>
              <a:lnSpc>
                <a:spcPct val="110000"/>
              </a:lnSpc>
            </a:pPr>
            <a:r>
              <a:rPr lang="en-GB" altLang="en-US" sz="2000" dirty="0"/>
              <a:t>Could we say that…?</a:t>
            </a:r>
          </a:p>
          <a:p>
            <a:pPr>
              <a:lnSpc>
                <a:spcPct val="110000"/>
              </a:lnSpc>
            </a:pPr>
            <a:endParaRPr lang="en-GB" altLang="en-US" sz="2000" dirty="0"/>
          </a:p>
          <a:p>
            <a:pPr>
              <a:lnSpc>
                <a:spcPct val="110000"/>
              </a:lnSpc>
            </a:pPr>
            <a:r>
              <a:rPr lang="en-GB" altLang="en-US" sz="2000" dirty="0"/>
              <a:t>Is this the essence of what </a:t>
            </a:r>
          </a:p>
          <a:p>
            <a:pPr>
              <a:lnSpc>
                <a:spcPct val="110000"/>
              </a:lnSpc>
            </a:pPr>
            <a:r>
              <a:rPr lang="en-GB" altLang="en-US" sz="2000" dirty="0"/>
              <a:t>you are saying…?</a:t>
            </a:r>
            <a:endParaRPr lang="en-US" altLang="en-US" sz="2000" dirty="0"/>
          </a:p>
        </p:txBody>
      </p:sp>
      <p:sp>
        <p:nvSpPr>
          <p:cNvPr id="8" name="Rectangle 5"/>
          <p:cNvSpPr>
            <a:spLocks noChangeArrowheads="1"/>
          </p:cNvSpPr>
          <p:nvPr/>
        </p:nvSpPr>
        <p:spPr bwMode="auto">
          <a:xfrm>
            <a:off x="5545138" y="2069305"/>
            <a:ext cx="3200400"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nSpc>
                <a:spcPct val="110000"/>
              </a:lnSpc>
            </a:pPr>
            <a:r>
              <a:rPr lang="en-GB" altLang="en-US" sz="2000">
                <a:solidFill>
                  <a:srgbClr val="FF0000"/>
                </a:solidFill>
              </a:rPr>
              <a:t>then restate the essence of what the student said</a:t>
            </a:r>
          </a:p>
          <a:p>
            <a:pPr>
              <a:lnSpc>
                <a:spcPct val="110000"/>
              </a:lnSpc>
            </a:pPr>
            <a:endParaRPr lang="en-GB" altLang="en-US" sz="2000">
              <a:solidFill>
                <a:srgbClr val="FF0000"/>
              </a:solidFill>
            </a:endParaRPr>
          </a:p>
          <a:p>
            <a:pPr>
              <a:lnSpc>
                <a:spcPct val="110000"/>
              </a:lnSpc>
            </a:pPr>
            <a:endParaRPr lang="en-GB" altLang="en-US" sz="2000">
              <a:solidFill>
                <a:srgbClr val="FF0000"/>
              </a:solidFill>
            </a:endParaRPr>
          </a:p>
          <a:p>
            <a:pPr>
              <a:lnSpc>
                <a:spcPct val="110000"/>
              </a:lnSpc>
            </a:pPr>
            <a:endParaRPr lang="en-GB" altLang="en-US" sz="2000">
              <a:solidFill>
                <a:srgbClr val="FF0000"/>
              </a:solidFill>
            </a:endParaRPr>
          </a:p>
          <a:p>
            <a:pPr>
              <a:lnSpc>
                <a:spcPct val="140000"/>
              </a:lnSpc>
            </a:pPr>
            <a:endParaRPr lang="en-GB" altLang="en-US" sz="2000">
              <a:solidFill>
                <a:srgbClr val="FF0000"/>
              </a:solidFill>
            </a:endParaRPr>
          </a:p>
          <a:p>
            <a:pPr>
              <a:lnSpc>
                <a:spcPct val="110000"/>
              </a:lnSpc>
            </a:pPr>
            <a:r>
              <a:rPr lang="en-GB" altLang="en-US" sz="2000">
                <a:solidFill>
                  <a:srgbClr val="FF0000"/>
                </a:solidFill>
              </a:rPr>
              <a:t>then reword and restate what the student said</a:t>
            </a:r>
            <a:endParaRPr lang="en-US" altLang="en-US" sz="2000"/>
          </a:p>
        </p:txBody>
      </p:sp>
      <p:sp>
        <p:nvSpPr>
          <p:cNvPr id="9" name="AutoShape 6"/>
          <p:cNvSpPr>
            <a:spLocks/>
          </p:cNvSpPr>
          <p:nvPr/>
        </p:nvSpPr>
        <p:spPr bwMode="auto">
          <a:xfrm>
            <a:off x="4478338" y="3517105"/>
            <a:ext cx="287338" cy="1981200"/>
          </a:xfrm>
          <a:prstGeom prst="rightBrace">
            <a:avLst>
              <a:gd name="adj1" fmla="val 57458"/>
              <a:gd name="adj2" fmla="val 52333"/>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endParaRPr lang="en-US" altLang="en-US"/>
          </a:p>
        </p:txBody>
      </p:sp>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The Case Method can be described as</a:t>
            </a:r>
            <a:r>
              <a:rPr lang="en-US" dirty="0" smtClean="0">
                <a:solidFill>
                  <a:schemeClr val="tx2"/>
                </a:solidFill>
              </a:rPr>
              <a:t>…</a:t>
            </a:r>
            <a:endParaRPr lang="tr-TR" dirty="0">
              <a:solidFill>
                <a:schemeClr val="tx2"/>
              </a:solidFill>
            </a:endParaRPr>
          </a:p>
        </p:txBody>
      </p:sp>
      <p:sp>
        <p:nvSpPr>
          <p:cNvPr id="3" name="Content Placeholder 2"/>
          <p:cNvSpPr>
            <a:spLocks noGrp="1"/>
          </p:cNvSpPr>
          <p:nvPr>
            <p:ph idx="1"/>
          </p:nvPr>
        </p:nvSpPr>
        <p:spPr/>
        <p:txBody>
          <a:bodyPr/>
          <a:lstStyle/>
          <a:p>
            <a:pPr marL="0" indent="0">
              <a:lnSpc>
                <a:spcPct val="110000"/>
              </a:lnSpc>
              <a:buNone/>
            </a:pPr>
            <a:r>
              <a:rPr lang="en-GB" altLang="en-US" dirty="0"/>
              <a:t>A student discussion of a planned sequence of cases, drawn from actual situations, with responsibility for analysis and conclusions about issues within the case resting with the students.</a:t>
            </a:r>
          </a:p>
          <a:p>
            <a:pPr marL="0" indent="0">
              <a:lnSpc>
                <a:spcPct val="110000"/>
              </a:lnSpc>
              <a:buNone/>
            </a:pPr>
            <a:endParaRPr lang="en-GB" altLang="en-US" dirty="0"/>
          </a:p>
          <a:p>
            <a:pPr marL="0" indent="0">
              <a:lnSpc>
                <a:spcPct val="110000"/>
              </a:lnSpc>
              <a:buNone/>
            </a:pPr>
            <a:r>
              <a:rPr lang="en-GB" altLang="en-US" dirty="0"/>
              <a:t>The case “teacher’s” role is seen as one of guiding student discussion, rather than providing answers.</a:t>
            </a:r>
          </a:p>
          <a:p>
            <a:pPr marL="0" indent="0">
              <a:lnSpc>
                <a:spcPct val="110000"/>
              </a:lnSpc>
              <a:buNone/>
            </a:pPr>
            <a:endParaRPr lang="en-GB" altLang="en-US" dirty="0"/>
          </a:p>
          <a:p>
            <a:pPr marL="0" indent="0">
              <a:lnSpc>
                <a:spcPct val="110000"/>
              </a:lnSpc>
              <a:buNone/>
            </a:pPr>
            <a:r>
              <a:rPr lang="en-GB" altLang="en-US" dirty="0"/>
              <a:t>The focus is on student learning through</a:t>
            </a:r>
          </a:p>
          <a:p>
            <a:pPr marL="0" indent="0">
              <a:lnSpc>
                <a:spcPct val="110000"/>
              </a:lnSpc>
              <a:buNone/>
            </a:pPr>
            <a:r>
              <a:rPr lang="en-GB" altLang="en-US" dirty="0"/>
              <a:t>their own individual and joint efforts.</a:t>
            </a:r>
            <a:endParaRPr lang="en-US" altLang="en-US" dirty="0"/>
          </a:p>
        </p:txBody>
      </p:sp>
      <p:pic>
        <p:nvPicPr>
          <p:cNvPr id="5" name="Picture 4" descr="j0090140[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5552780" y="4609214"/>
            <a:ext cx="2536825" cy="141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09549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2"/>
                </a:solidFill>
              </a:rPr>
              <a:t>Ideas about how to evaluate the case discussion:</a:t>
            </a:r>
            <a:endParaRPr lang="tr-TR" dirty="0">
              <a:solidFill>
                <a:schemeClr val="tx2"/>
              </a:solidFill>
            </a:endParaRPr>
          </a:p>
        </p:txBody>
      </p:sp>
      <p:sp>
        <p:nvSpPr>
          <p:cNvPr id="3" name="Content Placeholder 2"/>
          <p:cNvSpPr>
            <a:spLocks noGrp="1"/>
          </p:cNvSpPr>
          <p:nvPr>
            <p:ph idx="1"/>
          </p:nvPr>
        </p:nvSpPr>
        <p:spPr/>
        <p:txBody>
          <a:bodyPr/>
          <a:lstStyle/>
          <a:p>
            <a:pPr>
              <a:lnSpc>
                <a:spcPct val="130000"/>
              </a:lnSpc>
            </a:pPr>
            <a:r>
              <a:rPr lang="en-GB" altLang="en-US" dirty="0"/>
              <a:t>Wrapping it up:</a:t>
            </a:r>
          </a:p>
          <a:p>
            <a:pPr lvl="1">
              <a:lnSpc>
                <a:spcPct val="130000"/>
              </a:lnSpc>
            </a:pPr>
            <a:r>
              <a:rPr lang="en-GB" altLang="en-US" dirty="0"/>
              <a:t>“How else could we approach this?”</a:t>
            </a:r>
          </a:p>
          <a:p>
            <a:pPr lvl="1">
              <a:lnSpc>
                <a:spcPct val="130000"/>
              </a:lnSpc>
            </a:pPr>
            <a:r>
              <a:rPr lang="en-GB" altLang="en-US" dirty="0"/>
              <a:t>“What else could we explore?”</a:t>
            </a:r>
          </a:p>
          <a:p>
            <a:pPr lvl="1">
              <a:lnSpc>
                <a:spcPct val="130000"/>
              </a:lnSpc>
            </a:pPr>
            <a:r>
              <a:rPr lang="en-GB" altLang="en-US" dirty="0"/>
              <a:t>“On a single sheet of paper….”</a:t>
            </a:r>
          </a:p>
          <a:p>
            <a:pPr lvl="1">
              <a:lnSpc>
                <a:spcPct val="130000"/>
              </a:lnSpc>
            </a:pPr>
            <a:r>
              <a:rPr lang="en-GB" altLang="en-US" dirty="0"/>
              <a:t>“On a rating scale….”</a:t>
            </a:r>
          </a:p>
          <a:p>
            <a:pPr>
              <a:lnSpc>
                <a:spcPct val="130000"/>
              </a:lnSpc>
            </a:pPr>
            <a:r>
              <a:rPr lang="en-GB" altLang="en-US" dirty="0"/>
              <a:t>Written response submitted</a:t>
            </a:r>
          </a:p>
          <a:p>
            <a:pPr>
              <a:lnSpc>
                <a:spcPct val="130000"/>
              </a:lnSpc>
            </a:pPr>
            <a:r>
              <a:rPr lang="en-GB" altLang="en-US" dirty="0"/>
              <a:t>Tutor feedback to response (annotating)</a:t>
            </a:r>
            <a:endParaRPr lang="en-US" altLang="en-US" dirty="0"/>
          </a:p>
        </p:txBody>
      </p:sp>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Reflection is also achieved through feedback - giving and receiving</a:t>
            </a:r>
            <a:endParaRPr lang="tr-TR" dirty="0">
              <a:solidFill>
                <a:schemeClr val="tx2"/>
              </a:solidFill>
            </a:endParaRPr>
          </a:p>
        </p:txBody>
      </p:sp>
      <p:sp>
        <p:nvSpPr>
          <p:cNvPr id="3" name="Content Placeholder 2"/>
          <p:cNvSpPr>
            <a:spLocks noGrp="1"/>
          </p:cNvSpPr>
          <p:nvPr>
            <p:ph idx="1"/>
          </p:nvPr>
        </p:nvSpPr>
        <p:spPr/>
        <p:txBody>
          <a:bodyPr/>
          <a:lstStyle/>
          <a:p>
            <a:pPr>
              <a:lnSpc>
                <a:spcPct val="170000"/>
              </a:lnSpc>
            </a:pPr>
            <a:r>
              <a:rPr lang="en-GB" altLang="en-US" dirty="0"/>
              <a:t>Before, during, and after the case study</a:t>
            </a:r>
          </a:p>
          <a:p>
            <a:pPr>
              <a:lnSpc>
                <a:spcPct val="170000"/>
              </a:lnSpc>
            </a:pPr>
            <a:r>
              <a:rPr lang="en-GB" altLang="en-US" dirty="0"/>
              <a:t>Offering a choice of cases</a:t>
            </a:r>
          </a:p>
          <a:p>
            <a:pPr>
              <a:lnSpc>
                <a:spcPct val="170000"/>
              </a:lnSpc>
            </a:pPr>
            <a:r>
              <a:rPr lang="en-GB" altLang="en-US" dirty="0"/>
              <a:t>Through a questionnaire/survey</a:t>
            </a:r>
          </a:p>
          <a:p>
            <a:pPr>
              <a:lnSpc>
                <a:spcPct val="170000"/>
              </a:lnSpc>
            </a:pPr>
            <a:r>
              <a:rPr lang="en-GB" altLang="en-US" dirty="0"/>
              <a:t>E-mail discussion groups </a:t>
            </a:r>
          </a:p>
          <a:p>
            <a:pPr>
              <a:lnSpc>
                <a:spcPct val="170000"/>
              </a:lnSpc>
            </a:pPr>
            <a:r>
              <a:rPr lang="en-GB" altLang="en-US" dirty="0"/>
              <a:t>What are you evaluating?</a:t>
            </a:r>
          </a:p>
          <a:p>
            <a:pPr>
              <a:lnSpc>
                <a:spcPct val="170000"/>
              </a:lnSpc>
            </a:pPr>
            <a:r>
              <a:rPr lang="en-GB" altLang="en-US" dirty="0"/>
              <a:t>How helpful is the feedback?</a:t>
            </a:r>
            <a:endParaRPr lang="en-US" altLang="en-US" dirty="0"/>
          </a:p>
        </p:txBody>
      </p:sp>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Sınıf oturumunu değerlendirmek</a:t>
            </a:r>
            <a:endParaRPr lang="tr-TR" dirty="0"/>
          </a:p>
        </p:txBody>
      </p:sp>
      <p:sp>
        <p:nvSpPr>
          <p:cNvPr id="3" name="Content Placeholder 2"/>
          <p:cNvSpPr>
            <a:spLocks noGrp="1"/>
          </p:cNvSpPr>
          <p:nvPr>
            <p:ph idx="1"/>
          </p:nvPr>
        </p:nvSpPr>
        <p:spPr/>
        <p:txBody>
          <a:bodyPr>
            <a:normAutofit lnSpcReduction="10000"/>
          </a:bodyPr>
          <a:lstStyle/>
          <a:p>
            <a:pPr marL="2160000">
              <a:lnSpc>
                <a:spcPct val="150000"/>
              </a:lnSpc>
            </a:pPr>
            <a:r>
              <a:rPr lang="en-GB" altLang="en-US" dirty="0"/>
              <a:t>Were students motivated? Willing to contribute?</a:t>
            </a:r>
          </a:p>
          <a:p>
            <a:pPr marL="2160000">
              <a:lnSpc>
                <a:spcPct val="150000"/>
              </a:lnSpc>
            </a:pPr>
            <a:r>
              <a:rPr lang="en-GB" altLang="en-US" dirty="0"/>
              <a:t>Was the atmosphere conducive to learning? </a:t>
            </a:r>
          </a:p>
          <a:p>
            <a:pPr marL="2160000">
              <a:lnSpc>
                <a:spcPct val="150000"/>
              </a:lnSpc>
            </a:pPr>
            <a:r>
              <a:rPr lang="en-GB" altLang="en-US" dirty="0"/>
              <a:t>Did students feel free to speak/volunteer ideas?</a:t>
            </a:r>
            <a:endParaRPr lang="en-US" altLang="en-US" b="1" dirty="0"/>
          </a:p>
          <a:p>
            <a:pPr marL="2160000">
              <a:lnSpc>
                <a:spcPct val="150000"/>
              </a:lnSpc>
              <a:spcBef>
                <a:spcPct val="20000"/>
              </a:spcBef>
            </a:pPr>
            <a:r>
              <a:rPr lang="en-GB" altLang="en-US" dirty="0"/>
              <a:t>Were you/they well-prepared?</a:t>
            </a:r>
          </a:p>
          <a:p>
            <a:pPr>
              <a:lnSpc>
                <a:spcPct val="150000"/>
              </a:lnSpc>
              <a:spcBef>
                <a:spcPct val="20000"/>
              </a:spcBef>
            </a:pPr>
            <a:r>
              <a:rPr lang="en-GB" altLang="en-US" dirty="0"/>
              <a:t>Were the learning objectives achieved? </a:t>
            </a:r>
          </a:p>
          <a:p>
            <a:pPr>
              <a:lnSpc>
                <a:spcPct val="150000"/>
              </a:lnSpc>
              <a:spcBef>
                <a:spcPct val="20000"/>
              </a:spcBef>
            </a:pPr>
            <a:r>
              <a:rPr lang="en-GB" altLang="en-US" dirty="0"/>
              <a:t>Was it as good a case as you first thought?</a:t>
            </a:r>
          </a:p>
          <a:p>
            <a:pPr>
              <a:lnSpc>
                <a:spcPct val="150000"/>
              </a:lnSpc>
              <a:spcBef>
                <a:spcPct val="20000"/>
              </a:spcBef>
            </a:pPr>
            <a:r>
              <a:rPr lang="en-GB" altLang="en-US" dirty="0"/>
              <a:t>Was the session enjoyable? </a:t>
            </a:r>
          </a:p>
          <a:p>
            <a:pPr>
              <a:lnSpc>
                <a:spcPct val="150000"/>
              </a:lnSpc>
              <a:spcBef>
                <a:spcPct val="20000"/>
              </a:spcBef>
            </a:pPr>
            <a:r>
              <a:rPr lang="en-GB" altLang="en-US" dirty="0"/>
              <a:t>How could it be improved for next time?</a:t>
            </a:r>
            <a:endParaRPr lang="en-US" altLang="en-US" b="1" dirty="0"/>
          </a:p>
          <a:p>
            <a:endParaRPr lang="tr-TR" dirty="0"/>
          </a:p>
        </p:txBody>
      </p:sp>
      <p:pic>
        <p:nvPicPr>
          <p:cNvPr id="4" name="Picture 5" descr="mfe0ytmh[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977462" y="1960124"/>
            <a:ext cx="1473474" cy="18268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ojgubov4[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6625202" y="3786940"/>
            <a:ext cx="1979613" cy="195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Vaka hazırlığı - bir liste</a:t>
            </a:r>
            <a:endParaRPr lang="tr-TR" dirty="0"/>
          </a:p>
        </p:txBody>
      </p:sp>
      <p:sp>
        <p:nvSpPr>
          <p:cNvPr id="3" name="Content Placeholder 2"/>
          <p:cNvSpPr>
            <a:spLocks noGrp="1"/>
          </p:cNvSpPr>
          <p:nvPr>
            <p:ph idx="1"/>
          </p:nvPr>
        </p:nvSpPr>
        <p:spPr/>
        <p:txBody>
          <a:bodyPr>
            <a:normAutofit lnSpcReduction="10000"/>
          </a:bodyPr>
          <a:lstStyle/>
          <a:p>
            <a:pPr>
              <a:lnSpc>
                <a:spcPct val="90000"/>
              </a:lnSpc>
              <a:spcAft>
                <a:spcPts val="200"/>
              </a:spcAft>
            </a:pPr>
            <a:r>
              <a:rPr lang="en-GB" altLang="en-US" sz="1600" dirty="0"/>
              <a:t>Who are the students?</a:t>
            </a:r>
          </a:p>
          <a:p>
            <a:pPr>
              <a:lnSpc>
                <a:spcPct val="90000"/>
              </a:lnSpc>
              <a:spcAft>
                <a:spcPts val="200"/>
              </a:spcAft>
            </a:pPr>
            <a:r>
              <a:rPr lang="en-GB" altLang="en-US" sz="1600" dirty="0"/>
              <a:t>What is the purpose of the case?</a:t>
            </a:r>
          </a:p>
          <a:p>
            <a:pPr>
              <a:lnSpc>
                <a:spcPct val="90000"/>
              </a:lnSpc>
              <a:spcAft>
                <a:spcPts val="200"/>
              </a:spcAft>
            </a:pPr>
            <a:r>
              <a:rPr lang="en-GB" altLang="en-US" sz="1600" dirty="0"/>
              <a:t>Master the facts</a:t>
            </a:r>
          </a:p>
          <a:p>
            <a:pPr>
              <a:lnSpc>
                <a:spcPct val="90000"/>
              </a:lnSpc>
              <a:spcAft>
                <a:spcPts val="200"/>
              </a:spcAft>
            </a:pPr>
            <a:r>
              <a:rPr lang="en-GB" altLang="en-US" sz="1600" dirty="0"/>
              <a:t>Cross-reference personal plan to the teaching note </a:t>
            </a:r>
          </a:p>
          <a:p>
            <a:pPr>
              <a:lnSpc>
                <a:spcPct val="90000"/>
              </a:lnSpc>
              <a:spcAft>
                <a:spcPts val="200"/>
              </a:spcAft>
            </a:pPr>
            <a:r>
              <a:rPr lang="en-GB" altLang="en-US" sz="1600" dirty="0"/>
              <a:t>Does the case have any traps?</a:t>
            </a:r>
          </a:p>
          <a:p>
            <a:pPr>
              <a:lnSpc>
                <a:spcPct val="90000"/>
              </a:lnSpc>
              <a:spcAft>
                <a:spcPts val="200"/>
              </a:spcAft>
            </a:pPr>
            <a:r>
              <a:rPr lang="en-GB" altLang="en-US" sz="1600" dirty="0"/>
              <a:t>What are the lead questions that will help the class </a:t>
            </a:r>
            <a:r>
              <a:rPr lang="en-GB" altLang="en-US" sz="1600" dirty="0" smtClean="0"/>
              <a:t>make </a:t>
            </a:r>
            <a:r>
              <a:rPr lang="en-GB" altLang="en-US" sz="1600" dirty="0"/>
              <a:t>progress?</a:t>
            </a:r>
          </a:p>
          <a:p>
            <a:pPr>
              <a:lnSpc>
                <a:spcPct val="90000"/>
              </a:lnSpc>
              <a:spcAft>
                <a:spcPts val="200"/>
              </a:spcAft>
            </a:pPr>
            <a:r>
              <a:rPr lang="en-GB" altLang="en-US" sz="1600" dirty="0"/>
              <a:t>Are there any intermediate issues that must be tackled </a:t>
            </a:r>
            <a:r>
              <a:rPr lang="en-GB" altLang="en-US" sz="1600" dirty="0" smtClean="0"/>
              <a:t>before </a:t>
            </a:r>
            <a:endParaRPr lang="tr-TR" altLang="en-US" sz="1600" dirty="0" smtClean="0"/>
          </a:p>
          <a:p>
            <a:pPr marL="0" indent="0">
              <a:lnSpc>
                <a:spcPct val="90000"/>
              </a:lnSpc>
              <a:spcAft>
                <a:spcPts val="200"/>
              </a:spcAft>
              <a:buNone/>
            </a:pPr>
            <a:r>
              <a:rPr lang="tr-TR" altLang="en-US" sz="1600" dirty="0" smtClean="0"/>
              <a:t>      </a:t>
            </a:r>
            <a:r>
              <a:rPr lang="en-GB" altLang="en-US" sz="1600" dirty="0" smtClean="0"/>
              <a:t>we </a:t>
            </a:r>
            <a:r>
              <a:rPr lang="en-GB" altLang="en-US" sz="1600" dirty="0"/>
              <a:t>can get to the end?</a:t>
            </a:r>
          </a:p>
          <a:p>
            <a:pPr>
              <a:lnSpc>
                <a:spcPct val="90000"/>
              </a:lnSpc>
              <a:spcAft>
                <a:spcPts val="200"/>
              </a:spcAft>
            </a:pPr>
            <a:r>
              <a:rPr lang="en-GB" altLang="en-US" sz="1600" dirty="0"/>
              <a:t>What will be the best springboards to </a:t>
            </a:r>
            <a:r>
              <a:rPr lang="en-GB" altLang="en-US" sz="1600" dirty="0" smtClean="0"/>
              <a:t>provoke</a:t>
            </a:r>
            <a:r>
              <a:rPr lang="tr-TR" altLang="en-US" sz="1600" dirty="0" smtClean="0"/>
              <a:t> </a:t>
            </a:r>
            <a:r>
              <a:rPr lang="en-GB" altLang="en-US" sz="1600" dirty="0" smtClean="0"/>
              <a:t>thought/controversy</a:t>
            </a:r>
            <a:r>
              <a:rPr lang="en-GB" altLang="en-US" sz="1600" dirty="0"/>
              <a:t>?</a:t>
            </a:r>
          </a:p>
          <a:p>
            <a:pPr>
              <a:lnSpc>
                <a:spcPct val="90000"/>
              </a:lnSpc>
              <a:spcAft>
                <a:spcPts val="200"/>
              </a:spcAft>
            </a:pPr>
            <a:r>
              <a:rPr lang="en-GB" altLang="en-US" sz="1600" dirty="0"/>
              <a:t>At what point and how will it be best to deal </a:t>
            </a:r>
            <a:r>
              <a:rPr lang="en-GB" altLang="en-US" sz="1600" dirty="0" smtClean="0"/>
              <a:t>with </a:t>
            </a:r>
            <a:r>
              <a:rPr lang="en-GB" altLang="en-US" sz="1600" dirty="0"/>
              <a:t>the </a:t>
            </a:r>
            <a:endParaRPr lang="tr-TR" altLang="en-US" sz="1600" dirty="0" smtClean="0"/>
          </a:p>
          <a:p>
            <a:pPr marL="0" indent="0">
              <a:lnSpc>
                <a:spcPct val="90000"/>
              </a:lnSpc>
              <a:spcAft>
                <a:spcPts val="200"/>
              </a:spcAft>
              <a:buNone/>
            </a:pPr>
            <a:r>
              <a:rPr lang="tr-TR" altLang="en-US" sz="1600" dirty="0"/>
              <a:t> </a:t>
            </a:r>
            <a:r>
              <a:rPr lang="tr-TR" altLang="en-US" sz="1600" dirty="0" smtClean="0"/>
              <a:t>     </a:t>
            </a:r>
            <a:r>
              <a:rPr lang="en-GB" altLang="en-US" sz="1600" dirty="0" smtClean="0"/>
              <a:t>number-crunching</a:t>
            </a:r>
            <a:r>
              <a:rPr lang="en-GB" altLang="en-US" sz="1600" dirty="0"/>
              <a:t>?</a:t>
            </a:r>
            <a:endParaRPr lang="en-US" altLang="en-US" sz="1600" b="1" dirty="0"/>
          </a:p>
        </p:txBody>
      </p:sp>
      <p:pic>
        <p:nvPicPr>
          <p:cNvPr id="4" name="Picture 4" descr="1wxmyxaz[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7540214" y="2030194"/>
            <a:ext cx="674688" cy="1963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a:xfrm>
            <a:off x="7540214" y="4558041"/>
            <a:ext cx="1196975" cy="1196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altLang="en-US" dirty="0"/>
              <a:t>Knowing the students, what is the likely direction of our discussions?</a:t>
            </a:r>
          </a:p>
          <a:p>
            <a:r>
              <a:rPr lang="en-GB" altLang="en-US" dirty="0"/>
              <a:t>What would be the best structure for the discussion?</a:t>
            </a:r>
          </a:p>
          <a:p>
            <a:r>
              <a:rPr lang="en-GB" altLang="en-US" dirty="0"/>
              <a:t>How much time is necessary for the various blocks of the discussion?</a:t>
            </a:r>
          </a:p>
          <a:p>
            <a:r>
              <a:rPr lang="en-GB" altLang="en-US" dirty="0"/>
              <a:t>How can I connect issues raised to earlier lecture/future topics/other topics?</a:t>
            </a:r>
          </a:p>
          <a:p>
            <a:r>
              <a:rPr lang="en-GB" altLang="en-US" dirty="0"/>
              <a:t>Establish clear opening and conclusion </a:t>
            </a:r>
            <a:r>
              <a:rPr lang="en-GB" altLang="en-US" dirty="0" smtClean="0"/>
              <a:t>to </a:t>
            </a:r>
            <a:r>
              <a:rPr lang="en-GB" altLang="en-US" dirty="0"/>
              <a:t>the case discussion?</a:t>
            </a:r>
          </a:p>
          <a:p>
            <a:r>
              <a:rPr lang="en-GB" altLang="en-US" dirty="0"/>
              <a:t>Board plan?   </a:t>
            </a:r>
          </a:p>
          <a:p>
            <a:pPr lvl="1"/>
            <a:r>
              <a:rPr lang="en-GB" altLang="en-US" dirty="0"/>
              <a:t>What main headings should I use?</a:t>
            </a:r>
          </a:p>
          <a:p>
            <a:pPr lvl="1"/>
            <a:r>
              <a:rPr lang="en-GB" altLang="en-US" dirty="0"/>
              <a:t>How should I structure the board?</a:t>
            </a:r>
            <a:endParaRPr lang="en-US" altLang="en-US" b="1"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6952592" y="4382374"/>
            <a:ext cx="1820455" cy="1359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2"/>
                </a:solidFill>
              </a:rPr>
              <a:t>How have you developed a case teaching plan in the past?   Here are some questions to reflect on:</a:t>
            </a:r>
            <a:endParaRPr lang="tr-TR" dirty="0">
              <a:solidFill>
                <a:schemeClr val="tx2"/>
              </a:solidFill>
            </a:endParaRPr>
          </a:p>
        </p:txBody>
      </p:sp>
      <p:sp>
        <p:nvSpPr>
          <p:cNvPr id="3" name="Content Placeholder 2"/>
          <p:cNvSpPr>
            <a:spLocks noGrp="1"/>
          </p:cNvSpPr>
          <p:nvPr>
            <p:ph idx="1"/>
          </p:nvPr>
        </p:nvSpPr>
        <p:spPr/>
        <p:txBody>
          <a:bodyPr/>
          <a:lstStyle/>
          <a:p>
            <a:r>
              <a:rPr lang="en-GB" altLang="en-US" dirty="0"/>
              <a:t>What has been the starting point for developing the teaching plan?</a:t>
            </a:r>
          </a:p>
          <a:p>
            <a:pPr>
              <a:buNone/>
            </a:pPr>
            <a:endParaRPr lang="en-GB" altLang="en-US" sz="1100" dirty="0"/>
          </a:p>
          <a:p>
            <a:r>
              <a:rPr lang="en-GB" altLang="en-US" dirty="0"/>
              <a:t>What was the hardest aspect of case mapping and why?</a:t>
            </a:r>
          </a:p>
          <a:p>
            <a:endParaRPr lang="en-GB" altLang="en-US" dirty="0"/>
          </a:p>
          <a:p>
            <a:r>
              <a:rPr lang="en-GB" altLang="en-US" dirty="0"/>
              <a:t>How does case mapping affect my scoring for the case?</a:t>
            </a:r>
          </a:p>
          <a:p>
            <a:pPr>
              <a:buNone/>
            </a:pPr>
            <a:endParaRPr lang="en-GB" altLang="en-US" sz="1100" dirty="0"/>
          </a:p>
          <a:p>
            <a:r>
              <a:rPr lang="en-GB" altLang="en-US" dirty="0"/>
              <a:t>What would I do differently next time?</a:t>
            </a:r>
          </a:p>
          <a:p>
            <a:pPr>
              <a:buNone/>
            </a:pPr>
            <a:endParaRPr lang="en-GB" altLang="en-US" dirty="0"/>
          </a:p>
          <a:p>
            <a:r>
              <a:rPr lang="en-GB" altLang="en-US" dirty="0"/>
              <a:t>What has this taught me about the case map?</a:t>
            </a:r>
          </a:p>
          <a:p>
            <a:pPr>
              <a:buNone/>
            </a:pPr>
            <a:endParaRPr lang="en-GB" altLang="en-US" sz="1100" dirty="0"/>
          </a:p>
        </p:txBody>
      </p:sp>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30000"/>
              </a:lnSpc>
            </a:pPr>
            <a:r>
              <a:rPr lang="en-US" altLang="en-US" b="1" dirty="0">
                <a:solidFill>
                  <a:srgbClr val="2D2D8A"/>
                </a:solidFill>
              </a:rPr>
              <a:t>SECTION G – Using cases for assessment</a:t>
            </a:r>
            <a:endParaRPr lang="en-US" altLang="en-US" b="1" dirty="0">
              <a:solidFill>
                <a:srgbClr val="2D2D8A"/>
              </a:solidFill>
            </a:endParaRPr>
          </a:p>
        </p:txBody>
      </p:sp>
      <p:sp>
        <p:nvSpPr>
          <p:cNvPr id="3" name="Content Placeholder 2"/>
          <p:cNvSpPr>
            <a:spLocks noGrp="1"/>
          </p:cNvSpPr>
          <p:nvPr>
            <p:ph idx="1"/>
          </p:nvPr>
        </p:nvSpPr>
        <p:spPr/>
        <p:txBody>
          <a:bodyPr/>
          <a:lstStyle/>
          <a:p>
            <a:pPr marL="0" indent="0">
              <a:lnSpc>
                <a:spcPct val="150000"/>
              </a:lnSpc>
              <a:buNone/>
            </a:pPr>
            <a:r>
              <a:rPr lang="en-US" altLang="en-US" b="1" dirty="0">
                <a:solidFill>
                  <a:srgbClr val="2D2D8A"/>
                </a:solidFill>
              </a:rPr>
              <a:t>This final section explores how the case method can be used as an assessment tool, whether this is in-class, during the discussion, or as an examination case.  The following slides provide some ideas and raise questions for consideration when selecting and implementing cases for assessment purposes.</a:t>
            </a:r>
          </a:p>
          <a:p>
            <a:endParaRPr lang="en-US" dirty="0"/>
          </a:p>
        </p:txBody>
      </p:sp>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F2A7249-EC55-0146-BEEC-5FF09F48EE02}"/>
              </a:ext>
            </a:extLst>
          </p:cNvPr>
          <p:cNvSpPr/>
          <p:nvPr/>
        </p:nvSpPr>
        <p:spPr>
          <a:xfrm>
            <a:off x="5029200" y="2086973"/>
            <a:ext cx="4462955" cy="3872393"/>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a:ln>
                <a:solidFill>
                  <a:schemeClr val="accent5">
                    <a:lumMod val="20000"/>
                    <a:lumOff val="80000"/>
                  </a:schemeClr>
                </a:solidFill>
              </a:ln>
              <a:solidFill>
                <a:schemeClr val="tx1"/>
              </a:solidFill>
              <a:effectLst/>
              <a:latin typeface="Arial" pitchFamily="36" charset="0"/>
              <a:ea typeface="ヒラギノ角ゴ Pro W3" pitchFamily="36" charset="-128"/>
              <a:cs typeface="ヒラギノ角ゴ Pro W3" pitchFamily="36" charset="-128"/>
            </a:endParaRPr>
          </a:p>
        </p:txBody>
      </p:sp>
      <p:sp>
        <p:nvSpPr>
          <p:cNvPr id="2" name="Title 1"/>
          <p:cNvSpPr>
            <a:spLocks noGrp="1"/>
          </p:cNvSpPr>
          <p:nvPr>
            <p:ph type="title"/>
          </p:nvPr>
        </p:nvSpPr>
        <p:spPr/>
        <p:txBody>
          <a:bodyPr/>
          <a:lstStyle/>
          <a:p>
            <a:r>
              <a:rPr lang="en-US" dirty="0">
                <a:solidFill>
                  <a:schemeClr val="tx2"/>
                </a:solidFill>
              </a:rPr>
              <a:t>Cases For Assessment – </a:t>
            </a:r>
            <a:r>
              <a:rPr lang="tr-TR" dirty="0" smtClean="0">
                <a:solidFill>
                  <a:schemeClr val="tx2"/>
                </a:solidFill>
              </a:rPr>
              <a:t/>
            </a:r>
            <a:br>
              <a:rPr lang="tr-TR" dirty="0" smtClean="0">
                <a:solidFill>
                  <a:schemeClr val="tx2"/>
                </a:solidFill>
              </a:rPr>
            </a:br>
            <a:r>
              <a:rPr lang="en-US" dirty="0" smtClean="0">
                <a:solidFill>
                  <a:schemeClr val="tx2"/>
                </a:solidFill>
              </a:rPr>
              <a:t>things </a:t>
            </a:r>
            <a:r>
              <a:rPr lang="en-US" dirty="0">
                <a:solidFill>
                  <a:schemeClr val="tx2"/>
                </a:solidFill>
              </a:rPr>
              <a:t>to consider….</a:t>
            </a:r>
            <a:endParaRPr lang="tr-TR" dirty="0">
              <a:solidFill>
                <a:schemeClr val="tx2"/>
              </a:solidFill>
            </a:endParaRPr>
          </a:p>
        </p:txBody>
      </p:sp>
      <p:sp>
        <p:nvSpPr>
          <p:cNvPr id="4" name="Content Placeholder 3"/>
          <p:cNvSpPr>
            <a:spLocks noGrp="1"/>
          </p:cNvSpPr>
          <p:nvPr>
            <p:ph sz="half" idx="1"/>
          </p:nvPr>
        </p:nvSpPr>
        <p:spPr/>
        <p:txBody>
          <a:bodyPr>
            <a:normAutofit/>
          </a:bodyPr>
          <a:lstStyle/>
          <a:p>
            <a:pPr>
              <a:lnSpc>
                <a:spcPct val="110000"/>
              </a:lnSpc>
              <a:spcBef>
                <a:spcPct val="20000"/>
              </a:spcBef>
              <a:defRPr/>
            </a:pPr>
            <a:r>
              <a:rPr lang="en-GB" sz="2000" kern="0" dirty="0"/>
              <a:t>Learning objectives</a:t>
            </a:r>
          </a:p>
          <a:p>
            <a:pPr>
              <a:lnSpc>
                <a:spcPct val="110000"/>
              </a:lnSpc>
              <a:spcBef>
                <a:spcPct val="20000"/>
              </a:spcBef>
              <a:defRPr/>
            </a:pPr>
            <a:r>
              <a:rPr lang="en-GB" sz="2000" kern="0" dirty="0"/>
              <a:t>Type of case</a:t>
            </a:r>
          </a:p>
          <a:p>
            <a:pPr>
              <a:lnSpc>
                <a:spcPct val="110000"/>
              </a:lnSpc>
              <a:spcBef>
                <a:spcPct val="20000"/>
              </a:spcBef>
              <a:defRPr/>
            </a:pPr>
            <a:r>
              <a:rPr lang="en-GB" sz="2000" kern="0" dirty="0"/>
              <a:t>Size/format </a:t>
            </a:r>
          </a:p>
          <a:p>
            <a:pPr>
              <a:lnSpc>
                <a:spcPct val="110000"/>
              </a:lnSpc>
              <a:spcBef>
                <a:spcPct val="20000"/>
              </a:spcBef>
              <a:defRPr/>
            </a:pPr>
            <a:r>
              <a:rPr lang="en-GB" sz="2000" kern="0" dirty="0"/>
              <a:t>Contribution to learning</a:t>
            </a:r>
          </a:p>
          <a:p>
            <a:pPr>
              <a:lnSpc>
                <a:spcPct val="110000"/>
              </a:lnSpc>
              <a:spcBef>
                <a:spcPct val="20000"/>
              </a:spcBef>
              <a:defRPr/>
            </a:pPr>
            <a:r>
              <a:rPr lang="en-GB" sz="2000" kern="0" dirty="0"/>
              <a:t>How to assess?</a:t>
            </a:r>
          </a:p>
          <a:p>
            <a:pPr lvl="1">
              <a:lnSpc>
                <a:spcPct val="110000"/>
              </a:lnSpc>
              <a:spcBef>
                <a:spcPct val="20000"/>
              </a:spcBef>
              <a:defRPr/>
            </a:pPr>
            <a:r>
              <a:rPr lang="en-GB" sz="1800" kern="0" dirty="0"/>
              <a:t>verbal contribution</a:t>
            </a:r>
          </a:p>
          <a:p>
            <a:pPr lvl="1">
              <a:lnSpc>
                <a:spcPct val="110000"/>
              </a:lnSpc>
              <a:spcBef>
                <a:spcPct val="20000"/>
              </a:spcBef>
              <a:defRPr/>
            </a:pPr>
            <a:r>
              <a:rPr lang="en-GB" sz="1800" kern="0" dirty="0"/>
              <a:t>written contribution</a:t>
            </a:r>
            <a:endParaRPr lang="en-GB" sz="2000" kern="0" dirty="0"/>
          </a:p>
          <a:p>
            <a:pPr>
              <a:lnSpc>
                <a:spcPct val="110000"/>
              </a:lnSpc>
              <a:spcBef>
                <a:spcPct val="20000"/>
              </a:spcBef>
              <a:defRPr/>
            </a:pPr>
            <a:r>
              <a:rPr lang="en-GB" sz="2000" kern="0" dirty="0"/>
              <a:t>Feedback</a:t>
            </a:r>
            <a:endParaRPr lang="en-US" b="1" kern="0" dirty="0"/>
          </a:p>
        </p:txBody>
      </p:sp>
      <p:sp>
        <p:nvSpPr>
          <p:cNvPr id="5" name="Content Placeholder 4"/>
          <p:cNvSpPr>
            <a:spLocks noGrp="1"/>
          </p:cNvSpPr>
          <p:nvPr>
            <p:ph sz="half" idx="2"/>
          </p:nvPr>
        </p:nvSpPr>
        <p:spPr/>
        <p:txBody>
          <a:bodyPr>
            <a:normAutofit/>
          </a:bodyPr>
          <a:lstStyle/>
          <a:p>
            <a:pPr>
              <a:lnSpc>
                <a:spcPct val="120000"/>
              </a:lnSpc>
              <a:defRPr/>
            </a:pPr>
            <a:r>
              <a:rPr lang="en-GB" sz="2000" kern="0" dirty="0"/>
              <a:t>Use for examinations:</a:t>
            </a:r>
          </a:p>
          <a:p>
            <a:pPr>
              <a:lnSpc>
                <a:spcPct val="120000"/>
              </a:lnSpc>
              <a:buFontTx/>
              <a:buChar char="•"/>
              <a:defRPr/>
            </a:pPr>
            <a:r>
              <a:rPr lang="en-GB" sz="2000" kern="0" dirty="0"/>
              <a:t>Size</a:t>
            </a:r>
          </a:p>
          <a:p>
            <a:pPr>
              <a:lnSpc>
                <a:spcPct val="120000"/>
              </a:lnSpc>
              <a:buFontTx/>
              <a:buChar char="•"/>
              <a:defRPr/>
            </a:pPr>
            <a:r>
              <a:rPr lang="en-GB" sz="2000" kern="0" dirty="0"/>
              <a:t>To preview or not?</a:t>
            </a:r>
          </a:p>
          <a:p>
            <a:pPr>
              <a:lnSpc>
                <a:spcPct val="120000"/>
              </a:lnSpc>
              <a:buFontTx/>
              <a:buChar char="•"/>
              <a:defRPr/>
            </a:pPr>
            <a:r>
              <a:rPr lang="en-GB" sz="2000" kern="0" dirty="0"/>
              <a:t>Expectation of the student</a:t>
            </a:r>
          </a:p>
          <a:p>
            <a:pPr>
              <a:lnSpc>
                <a:spcPct val="120000"/>
              </a:lnSpc>
              <a:buFontTx/>
              <a:buChar char="•"/>
              <a:defRPr/>
            </a:pPr>
            <a:r>
              <a:rPr lang="en-GB" sz="2000" kern="0" dirty="0"/>
              <a:t>Marking:</a:t>
            </a:r>
          </a:p>
          <a:p>
            <a:pPr lvl="1">
              <a:lnSpc>
                <a:spcPct val="120000"/>
              </a:lnSpc>
              <a:buFont typeface="Times"/>
              <a:buChar char="•"/>
              <a:defRPr/>
            </a:pPr>
            <a:r>
              <a:rPr lang="en-GB" sz="1800" kern="0" dirty="0"/>
              <a:t>what to mark? how to mark?</a:t>
            </a:r>
          </a:p>
          <a:p>
            <a:pPr lvl="1">
              <a:lnSpc>
                <a:spcPct val="120000"/>
              </a:lnSpc>
              <a:buFont typeface="Times"/>
              <a:buChar char="•"/>
              <a:defRPr/>
            </a:pPr>
            <a:r>
              <a:rPr lang="en-GB" sz="1800" kern="0" dirty="0"/>
              <a:t>the contribution to learning</a:t>
            </a:r>
          </a:p>
          <a:p>
            <a:pPr lvl="1">
              <a:lnSpc>
                <a:spcPct val="120000"/>
              </a:lnSpc>
              <a:buFont typeface="Times"/>
              <a:buChar char="•"/>
              <a:defRPr/>
            </a:pPr>
            <a:r>
              <a:rPr lang="en-GB" sz="1800" kern="0" dirty="0"/>
              <a:t>feedback</a:t>
            </a:r>
            <a:endParaRPr lang="en-US" sz="2000" b="1" kern="0" dirty="0"/>
          </a:p>
        </p:txBody>
      </p:sp>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Assessment criteria – what is being assessed – some suggestions:</a:t>
            </a:r>
            <a:endParaRPr lang="tr-TR" dirty="0">
              <a:solidFill>
                <a:schemeClr val="tx2"/>
              </a:solidFill>
            </a:endParaRPr>
          </a:p>
        </p:txBody>
      </p:sp>
      <p:graphicFrame>
        <p:nvGraphicFramePr>
          <p:cNvPr id="4" name="Group 40"/>
          <p:cNvGraphicFramePr>
            <a:graphicFrameLocks noGrp="1"/>
          </p:cNvGraphicFramePr>
          <p:nvPr/>
        </p:nvGraphicFramePr>
        <p:xfrm>
          <a:off x="1619250" y="2128838"/>
          <a:ext cx="5543550" cy="4119563"/>
        </p:xfrm>
        <a:graphic>
          <a:graphicData uri="http://schemas.openxmlformats.org/drawingml/2006/table">
            <a:tbl>
              <a:tblPr/>
              <a:tblGrid>
                <a:gridCol w="1958975">
                  <a:extLst>
                    <a:ext uri="{9D8B030D-6E8A-4147-A177-3AD203B41FA5}">
                      <a16:colId xmlns:a16="http://schemas.microsoft.com/office/drawing/2014/main" xmlns="" val="20000"/>
                    </a:ext>
                  </a:extLst>
                </a:gridCol>
                <a:gridCol w="3584575">
                  <a:extLst>
                    <a:ext uri="{9D8B030D-6E8A-4147-A177-3AD203B41FA5}">
                      <a16:colId xmlns:a16="http://schemas.microsoft.com/office/drawing/2014/main" xmlns="" val="20001"/>
                    </a:ext>
                  </a:extLst>
                </a:gridCol>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800" b="0" i="0" u="none" strike="noStrike" cap="none" normalizeH="0" baseline="0" dirty="0">
                        <a:ln>
                          <a:noFill/>
                        </a:ln>
                        <a:solidFill>
                          <a:schemeClr val="tx1"/>
                        </a:solidFill>
                        <a:effectLst/>
                        <a:latin typeface="Arial" charset="0"/>
                        <a:ea typeface="ヒラギノ角ゴ Pro W3" pitchFamily="1" charset="-12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Arial" charset="0"/>
                          <a:ea typeface="ヒラギノ角ゴ Pro W3" pitchFamily="1" charset="-128"/>
                        </a:rPr>
                        <a:t>Criterion</a:t>
                      </a:r>
                      <a:endParaRPr kumimoji="0" lang="en-US" sz="1800" b="1" i="0" u="none" strike="noStrike" cap="none" normalizeH="0" baseline="0">
                        <a:ln>
                          <a:noFill/>
                        </a:ln>
                        <a:solidFill>
                          <a:schemeClr val="tx1"/>
                        </a:solidFill>
                        <a:effectLst/>
                        <a:latin typeface="Arial" charset="0"/>
                        <a:ea typeface="ヒラギノ角ゴ Pro W3"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CC"/>
                    </a:solidFill>
                  </a:tcPr>
                </a:tc>
                <a:extLst>
                  <a:ext uri="{0D108BD9-81ED-4DB2-BD59-A6C34878D82A}">
                    <a16:rowId xmlns:a16="http://schemas.microsoft.com/office/drawing/2014/main" xmlns="" val="10000"/>
                  </a:ext>
                </a:extLst>
              </a:tr>
              <a:tr h="409575">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Arial" charset="0"/>
                          <a:ea typeface="ヒラギノ角ゴ Pro W3" pitchFamily="1" charset="-128"/>
                        </a:rPr>
                        <a:t>Process</a:t>
                      </a:r>
                      <a:endParaRPr kumimoji="0" lang="en-US" sz="1800" b="1" i="0" u="none" strike="noStrike" cap="none" normalizeH="0" baseline="0">
                        <a:ln>
                          <a:noFill/>
                        </a:ln>
                        <a:solidFill>
                          <a:schemeClr val="tx1"/>
                        </a:solidFill>
                        <a:effectLst/>
                        <a:latin typeface="Arial" charset="0"/>
                        <a:ea typeface="ヒラギノ角ゴ Pro W3" pitchFamily="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Arial" charset="0"/>
                          <a:ea typeface="ヒラギノ角ゴ Pro W3" pitchFamily="1" charset="-128"/>
                        </a:rPr>
                        <a:t>Prioritisation</a:t>
                      </a:r>
                      <a:endParaRPr kumimoji="0" lang="en-US" sz="1800" b="1" i="0" u="none" strike="noStrike" cap="none" normalizeH="0" baseline="0">
                        <a:ln>
                          <a:noFill/>
                        </a:ln>
                        <a:solidFill>
                          <a:schemeClr val="tx1"/>
                        </a:solidFill>
                        <a:effectLst/>
                        <a:latin typeface="Arial" charset="0"/>
                        <a:ea typeface="ヒラギノ角ゴ Pro W3"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09575">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Arial" charset="0"/>
                          <a:ea typeface="ヒラギノ角ゴ Pro W3" pitchFamily="1" charset="-128"/>
                        </a:rPr>
                        <a:t>Knowledge</a:t>
                      </a:r>
                      <a:endParaRPr kumimoji="0" lang="en-US" sz="1800" b="1" i="0" u="none" strike="noStrike" cap="none" normalizeH="0" baseline="0">
                        <a:ln>
                          <a:noFill/>
                        </a:ln>
                        <a:solidFill>
                          <a:schemeClr val="tx1"/>
                        </a:solidFill>
                        <a:effectLst/>
                        <a:latin typeface="Arial" charset="0"/>
                        <a:ea typeface="ヒラギノ角ゴ Pro W3"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09575">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Arial" charset="0"/>
                          <a:ea typeface="ヒラギノ角ゴ Pro W3" pitchFamily="1" charset="-128"/>
                        </a:rPr>
                        <a:t>Numerical skills</a:t>
                      </a:r>
                      <a:endParaRPr kumimoji="0" lang="en-US" sz="1800" b="1" i="0" u="none" strike="noStrike" cap="none" normalizeH="0" baseline="0">
                        <a:ln>
                          <a:noFill/>
                        </a:ln>
                        <a:solidFill>
                          <a:schemeClr val="tx1"/>
                        </a:solidFill>
                        <a:effectLst/>
                        <a:latin typeface="Arial" charset="0"/>
                        <a:ea typeface="ヒラギノ角ゴ Pro W3"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11163">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Arial" charset="0"/>
                          <a:ea typeface="ヒラギノ角ゴ Pro W3" pitchFamily="1" charset="-128"/>
                        </a:rPr>
                        <a:t>Presentation</a:t>
                      </a:r>
                      <a:endParaRPr kumimoji="0" lang="en-US" sz="1800" b="1" i="0" u="none" strike="noStrike" cap="none" normalizeH="0" baseline="0">
                        <a:ln>
                          <a:noFill/>
                        </a:ln>
                        <a:solidFill>
                          <a:schemeClr val="tx1"/>
                        </a:solidFill>
                        <a:effectLst/>
                        <a:latin typeface="Arial" charset="0"/>
                        <a:ea typeface="ヒラギノ角ゴ Pro W3" pitchFamily="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Arial" charset="0"/>
                          <a:ea typeface="ヒラギノ角ゴ Pro W3" pitchFamily="1" charset="-128"/>
                        </a:rPr>
                        <a:t>Structure</a:t>
                      </a:r>
                      <a:endParaRPr kumimoji="0" lang="en-US" sz="1800" b="1" i="0" u="none" strike="noStrike" cap="none" normalizeH="0" baseline="0">
                        <a:ln>
                          <a:noFill/>
                        </a:ln>
                        <a:solidFill>
                          <a:schemeClr val="tx1"/>
                        </a:solidFill>
                        <a:effectLst/>
                        <a:latin typeface="Arial" charset="0"/>
                        <a:ea typeface="ヒラギノ角ゴ Pro W3"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09575">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Arial" charset="0"/>
                          <a:ea typeface="ヒラギノ角ゴ Pro W3" pitchFamily="1" charset="-128"/>
                        </a:rPr>
                        <a:t>Business communication</a:t>
                      </a:r>
                      <a:endParaRPr kumimoji="0" lang="en-US" sz="1800" b="1" i="0" u="none" strike="noStrike" cap="none" normalizeH="0" baseline="0">
                        <a:ln>
                          <a:noFill/>
                        </a:ln>
                        <a:solidFill>
                          <a:schemeClr val="tx1"/>
                        </a:solidFill>
                        <a:effectLst/>
                        <a:latin typeface="Arial" charset="0"/>
                        <a:ea typeface="ヒラギノ角ゴ Pro W3"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09575">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Arial" charset="0"/>
                          <a:ea typeface="ヒラギノ角ゴ Pro W3" pitchFamily="1" charset="-128"/>
                        </a:rPr>
                        <a:t>Format</a:t>
                      </a:r>
                      <a:endParaRPr kumimoji="0" lang="en-US" sz="1800" b="1" i="0" u="none" strike="noStrike" cap="none" normalizeH="0" baseline="0">
                        <a:ln>
                          <a:noFill/>
                        </a:ln>
                        <a:solidFill>
                          <a:schemeClr val="tx1"/>
                        </a:solidFill>
                        <a:effectLst/>
                        <a:latin typeface="Arial" charset="0"/>
                        <a:ea typeface="ヒラギノ角ゴ Pro W3"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09575">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Arial" charset="0"/>
                          <a:ea typeface="ヒラギノ角ゴ Pro W3" pitchFamily="1" charset="-128"/>
                        </a:rPr>
                        <a:t>Overall</a:t>
                      </a:r>
                      <a:endParaRPr kumimoji="0" lang="en-US" sz="1800" b="1" i="0" u="none" strike="noStrike" cap="none" normalizeH="0" baseline="0">
                        <a:ln>
                          <a:noFill/>
                        </a:ln>
                        <a:solidFill>
                          <a:schemeClr val="tx1"/>
                        </a:solidFill>
                        <a:effectLst/>
                        <a:latin typeface="Arial" charset="0"/>
                        <a:ea typeface="ヒラギノ角ゴ Pro W3" pitchFamily="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Arial" charset="0"/>
                          <a:ea typeface="ヒラギノ角ゴ Pro W3" pitchFamily="1" charset="-128"/>
                        </a:rPr>
                        <a:t>Business awareness</a:t>
                      </a:r>
                      <a:endParaRPr kumimoji="0" lang="en-US" sz="1800" b="1" i="0" u="none" strike="noStrike" cap="none" normalizeH="0" baseline="0">
                        <a:ln>
                          <a:noFill/>
                        </a:ln>
                        <a:solidFill>
                          <a:schemeClr val="tx1"/>
                        </a:solidFill>
                        <a:effectLst/>
                        <a:latin typeface="Arial" charset="0"/>
                        <a:ea typeface="ヒラギノ角ゴ Pro W3"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409575">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Arial" charset="0"/>
                          <a:ea typeface="ヒラギノ角ゴ Pro W3" pitchFamily="1" charset="-128"/>
                        </a:rPr>
                        <a:t>Breadth</a:t>
                      </a:r>
                      <a:endParaRPr kumimoji="0" lang="en-US" sz="1800" b="1" i="0" u="none" strike="noStrike" cap="none" normalizeH="0" baseline="0">
                        <a:ln>
                          <a:noFill/>
                        </a:ln>
                        <a:solidFill>
                          <a:schemeClr val="tx1"/>
                        </a:solidFill>
                        <a:effectLst/>
                        <a:latin typeface="Arial" charset="0"/>
                        <a:ea typeface="ヒラギノ角ゴ Pro W3"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409575">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Arial" charset="0"/>
                          <a:ea typeface="ヒラギノ角ゴ Pro W3" pitchFamily="1" charset="-128"/>
                        </a:rPr>
                        <a:t>Depth</a:t>
                      </a:r>
                      <a:endParaRPr kumimoji="0" lang="en-US" sz="1800" b="1" i="0" u="none" strike="noStrike" cap="none" normalizeH="0" baseline="0" dirty="0">
                        <a:ln>
                          <a:noFill/>
                        </a:ln>
                        <a:solidFill>
                          <a:schemeClr val="tx1"/>
                        </a:solidFill>
                        <a:effectLst/>
                        <a:latin typeface="Arial" charset="0"/>
                        <a:ea typeface="ヒラギノ角ゴ Pro W3"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Assessing in-class contribution:</a:t>
            </a:r>
            <a:endParaRPr lang="tr-TR" dirty="0">
              <a:solidFill>
                <a:schemeClr val="tx2"/>
              </a:solidFill>
            </a:endParaRPr>
          </a:p>
        </p:txBody>
      </p:sp>
      <p:sp>
        <p:nvSpPr>
          <p:cNvPr id="8" name="Line 5"/>
          <p:cNvSpPr>
            <a:spLocks noChangeShapeType="1"/>
          </p:cNvSpPr>
          <p:nvPr/>
        </p:nvSpPr>
        <p:spPr bwMode="auto">
          <a:xfrm>
            <a:off x="4051738" y="2843212"/>
            <a:ext cx="0" cy="27368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pic>
        <p:nvPicPr>
          <p:cNvPr id="9"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4026" y="1763712"/>
            <a:ext cx="1433512"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8"/>
          <p:cNvSpPr txBox="1">
            <a:spLocks noChangeArrowheads="1"/>
          </p:cNvSpPr>
          <p:nvPr/>
        </p:nvSpPr>
        <p:spPr bwMode="auto">
          <a:xfrm>
            <a:off x="698938" y="2133600"/>
            <a:ext cx="2971800" cy="366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ctr">
              <a:spcBef>
                <a:spcPct val="50000"/>
              </a:spcBef>
            </a:pPr>
            <a:r>
              <a:rPr lang="en-GB" altLang="en-US" sz="1800" b="1">
                <a:solidFill>
                  <a:srgbClr val="FF0000"/>
                </a:solidFill>
              </a:rPr>
              <a:t>“punish”</a:t>
            </a:r>
            <a:endParaRPr lang="en-GB" altLang="en-US" sz="1800">
              <a:solidFill>
                <a:srgbClr val="FF0000"/>
              </a:solidFill>
            </a:endParaRPr>
          </a:p>
          <a:p>
            <a:pPr>
              <a:spcBef>
                <a:spcPct val="50000"/>
              </a:spcBef>
            </a:pPr>
            <a:endParaRPr lang="en-GB" altLang="en-US" sz="1800">
              <a:solidFill>
                <a:srgbClr val="CC3300"/>
              </a:solidFill>
            </a:endParaRPr>
          </a:p>
          <a:p>
            <a:pPr>
              <a:spcBef>
                <a:spcPct val="50000"/>
              </a:spcBef>
            </a:pPr>
            <a:r>
              <a:rPr lang="en-GB" altLang="en-US" sz="1800"/>
              <a:t>reluctance to contribute</a:t>
            </a:r>
          </a:p>
          <a:p>
            <a:pPr>
              <a:spcBef>
                <a:spcPct val="50000"/>
              </a:spcBef>
            </a:pPr>
            <a:r>
              <a:rPr lang="en-GB" altLang="en-US" sz="1800"/>
              <a:t>restating the case</a:t>
            </a:r>
          </a:p>
          <a:p>
            <a:pPr>
              <a:spcBef>
                <a:spcPct val="50000"/>
              </a:spcBef>
            </a:pPr>
            <a:r>
              <a:rPr lang="en-GB" altLang="en-US" sz="1800"/>
              <a:t>general statements</a:t>
            </a:r>
          </a:p>
          <a:p>
            <a:pPr>
              <a:spcBef>
                <a:spcPct val="50000"/>
              </a:spcBef>
            </a:pPr>
            <a:r>
              <a:rPr lang="en-GB" altLang="en-US" sz="1800"/>
              <a:t>verbosity</a:t>
            </a:r>
          </a:p>
          <a:p>
            <a:pPr>
              <a:spcBef>
                <a:spcPct val="50000"/>
              </a:spcBef>
            </a:pPr>
            <a:r>
              <a:rPr lang="en-GB" altLang="en-US" sz="1800"/>
              <a:t>paralysis through analysis</a:t>
            </a:r>
          </a:p>
          <a:p>
            <a:pPr>
              <a:spcBef>
                <a:spcPct val="50000"/>
              </a:spcBef>
            </a:pPr>
            <a:r>
              <a:rPr lang="en-GB" altLang="en-US" sz="1800"/>
              <a:t>off-the-point comments</a:t>
            </a:r>
          </a:p>
          <a:p>
            <a:pPr>
              <a:spcBef>
                <a:spcPct val="50000"/>
              </a:spcBef>
            </a:pPr>
            <a:r>
              <a:rPr lang="en-GB" altLang="en-US" sz="1800"/>
              <a:t>taking oneself too seriously</a:t>
            </a:r>
            <a:endParaRPr lang="en-US" altLang="en-US" sz="1800" b="1"/>
          </a:p>
        </p:txBody>
      </p:sp>
      <p:sp>
        <p:nvSpPr>
          <p:cNvPr id="11" name="Text Box 9"/>
          <p:cNvSpPr txBox="1">
            <a:spLocks noChangeArrowheads="1"/>
          </p:cNvSpPr>
          <p:nvPr/>
        </p:nvSpPr>
        <p:spPr bwMode="auto">
          <a:xfrm>
            <a:off x="4432738" y="2136775"/>
            <a:ext cx="3581400" cy="3721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ctr">
              <a:spcBef>
                <a:spcPct val="50000"/>
              </a:spcBef>
            </a:pPr>
            <a:r>
              <a:rPr lang="en-GB" altLang="en-US" sz="1800" b="1" dirty="0">
                <a:solidFill>
                  <a:srgbClr val="FF0000"/>
                </a:solidFill>
              </a:rPr>
              <a:t>“reward”</a:t>
            </a:r>
          </a:p>
          <a:p>
            <a:pPr algn="ctr">
              <a:lnSpc>
                <a:spcPct val="150000"/>
              </a:lnSpc>
              <a:spcBef>
                <a:spcPct val="50000"/>
              </a:spcBef>
            </a:pPr>
            <a:endParaRPr lang="en-GB" altLang="en-US" sz="1800" dirty="0"/>
          </a:p>
          <a:p>
            <a:r>
              <a:rPr lang="en-GB" altLang="en-US" sz="1800" dirty="0"/>
              <a:t>initial efforts to break the ice</a:t>
            </a:r>
          </a:p>
          <a:p>
            <a:pPr>
              <a:lnSpc>
                <a:spcPct val="160000"/>
              </a:lnSpc>
            </a:pPr>
            <a:r>
              <a:rPr lang="en-GB" altLang="en-US" sz="1800" dirty="0"/>
              <a:t>positive/creative thinking</a:t>
            </a:r>
          </a:p>
          <a:p>
            <a:pPr>
              <a:spcBef>
                <a:spcPct val="50000"/>
              </a:spcBef>
            </a:pPr>
            <a:r>
              <a:rPr lang="en-GB" altLang="en-US" sz="1800" dirty="0"/>
              <a:t>insightful comments</a:t>
            </a:r>
          </a:p>
          <a:p>
            <a:pPr>
              <a:spcBef>
                <a:spcPct val="50000"/>
              </a:spcBef>
            </a:pPr>
            <a:r>
              <a:rPr lang="en-GB" altLang="en-US" sz="1800" dirty="0"/>
              <a:t>persuasiveness/sharpness</a:t>
            </a:r>
          </a:p>
          <a:p>
            <a:pPr>
              <a:spcBef>
                <a:spcPct val="50000"/>
              </a:spcBef>
            </a:pPr>
            <a:r>
              <a:rPr lang="en-GB" altLang="en-US" sz="1800" dirty="0"/>
              <a:t>mental agility/risk taking</a:t>
            </a:r>
          </a:p>
          <a:p>
            <a:pPr>
              <a:spcBef>
                <a:spcPct val="50000"/>
              </a:spcBef>
            </a:pPr>
            <a:r>
              <a:rPr lang="en-GB" altLang="en-US" sz="1800" dirty="0"/>
              <a:t>balancing intuition and analysis</a:t>
            </a:r>
          </a:p>
          <a:p>
            <a:pPr>
              <a:spcBef>
                <a:spcPct val="50000"/>
              </a:spcBef>
            </a:pPr>
            <a:r>
              <a:rPr lang="en-GB" altLang="en-US" sz="1800" dirty="0"/>
              <a:t>humility/sensitivity towards others</a:t>
            </a:r>
            <a:endParaRPr lang="en-US" altLang="en-US" sz="1800" b="1" dirty="0"/>
          </a:p>
        </p:txBody>
      </p:sp>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2"/>
                </a:solidFill>
              </a:rPr>
              <a:t>Experiential learning models like this Kolb cycle can be used to promote case study learning</a:t>
            </a:r>
            <a:endParaRPr lang="tr-TR" dirty="0">
              <a:solidFill>
                <a:schemeClr val="tx2"/>
              </a:solidFill>
            </a:endParaRPr>
          </a:p>
        </p:txBody>
      </p:sp>
      <p:sp>
        <p:nvSpPr>
          <p:cNvPr id="7" name="AutoShape 8"/>
          <p:cNvSpPr>
            <a:spLocks noChangeArrowheads="1"/>
          </p:cNvSpPr>
          <p:nvPr/>
        </p:nvSpPr>
        <p:spPr>
          <a:xfrm>
            <a:off x="1781175" y="2243138"/>
            <a:ext cx="7620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CC3300"/>
          </a:solidFill>
          <a:ln w="9525">
            <a:solidFill>
              <a:schemeClr val="tx1"/>
            </a:solidFill>
            <a:miter lim="800000"/>
          </a:ln>
          <a:effectLst/>
        </p:spPr>
        <p:txBody>
          <a:bodyPr wrap="none" anchor="ctr"/>
          <a:lstStyle/>
          <a:p>
            <a:endParaRPr lang="en-GB">
              <a:effectLst/>
            </a:endParaRPr>
          </a:p>
        </p:txBody>
      </p:sp>
      <p:sp>
        <p:nvSpPr>
          <p:cNvPr id="8" name="AutoShape 9"/>
          <p:cNvSpPr>
            <a:spLocks noChangeArrowheads="1"/>
          </p:cNvSpPr>
          <p:nvPr/>
        </p:nvSpPr>
        <p:spPr>
          <a:xfrm rot="-5292382">
            <a:off x="1647825" y="4764088"/>
            <a:ext cx="7620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CC3300"/>
          </a:solidFill>
          <a:ln w="9525">
            <a:solidFill>
              <a:schemeClr val="tx1"/>
            </a:solidFill>
            <a:miter lim="800000"/>
          </a:ln>
          <a:effectLst/>
        </p:spPr>
        <p:txBody>
          <a:bodyPr wrap="none" anchor="ctr"/>
          <a:lstStyle/>
          <a:p>
            <a:endParaRPr lang="en-GB">
              <a:effectLst/>
            </a:endParaRPr>
          </a:p>
        </p:txBody>
      </p:sp>
      <p:sp>
        <p:nvSpPr>
          <p:cNvPr id="9" name="AutoShape 10"/>
          <p:cNvSpPr>
            <a:spLocks noChangeArrowheads="1"/>
          </p:cNvSpPr>
          <p:nvPr/>
        </p:nvSpPr>
        <p:spPr>
          <a:xfrm rot="10800000">
            <a:off x="6699250" y="4764088"/>
            <a:ext cx="7620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CC3300"/>
          </a:solidFill>
          <a:ln w="9525">
            <a:solidFill>
              <a:schemeClr val="tx1"/>
            </a:solidFill>
            <a:miter lim="800000"/>
          </a:ln>
          <a:effectLst/>
        </p:spPr>
        <p:txBody>
          <a:bodyPr wrap="none" anchor="ctr"/>
          <a:lstStyle/>
          <a:p>
            <a:endParaRPr lang="en-GB">
              <a:effectLst/>
            </a:endParaRPr>
          </a:p>
        </p:txBody>
      </p:sp>
      <p:sp>
        <p:nvSpPr>
          <p:cNvPr id="10" name="AutoShape 11"/>
          <p:cNvSpPr>
            <a:spLocks noChangeArrowheads="1"/>
          </p:cNvSpPr>
          <p:nvPr/>
        </p:nvSpPr>
        <p:spPr>
          <a:xfrm rot="5400000">
            <a:off x="6699250" y="2387600"/>
            <a:ext cx="7620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CC3300"/>
          </a:solidFill>
          <a:ln w="9525">
            <a:solidFill>
              <a:schemeClr val="tx1"/>
            </a:solidFill>
            <a:miter lim="800000"/>
          </a:ln>
          <a:effectLst/>
        </p:spPr>
        <p:txBody>
          <a:bodyPr wrap="none" anchor="ctr"/>
          <a:lstStyle/>
          <a:p>
            <a:endParaRPr lang="en-GB">
              <a:effectLst/>
            </a:endParaRPr>
          </a:p>
        </p:txBody>
      </p:sp>
      <p:pic>
        <p:nvPicPr>
          <p:cNvPr id="11" name="Picture 12" descr="j029755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3814763" y="3305175"/>
            <a:ext cx="1319212" cy="170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3243263" y="2243138"/>
            <a:ext cx="30146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r>
              <a:rPr lang="en-GB" altLang="en-US" sz="2000" b="1" dirty="0"/>
              <a:t>Concrete experience</a:t>
            </a:r>
          </a:p>
          <a:p>
            <a:pPr eaLnBrk="1" hangingPunct="1"/>
            <a:r>
              <a:rPr lang="en-GB" altLang="en-US" sz="2000" i="1" dirty="0"/>
              <a:t>   </a:t>
            </a:r>
            <a:r>
              <a:rPr lang="en-GB" altLang="en-US" sz="1800" i="1" dirty="0"/>
              <a:t>Have an experience</a:t>
            </a:r>
          </a:p>
        </p:txBody>
      </p:sp>
      <p:sp>
        <p:nvSpPr>
          <p:cNvPr id="13" name="Text Box 5"/>
          <p:cNvSpPr txBox="1">
            <a:spLocks noChangeArrowheads="1"/>
          </p:cNvSpPr>
          <p:nvPr/>
        </p:nvSpPr>
        <p:spPr bwMode="auto">
          <a:xfrm>
            <a:off x="5437188" y="3467100"/>
            <a:ext cx="3716337"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r>
              <a:rPr lang="en-GB" altLang="en-US" sz="2000" b="1" dirty="0"/>
              <a:t>Observations and reflections</a:t>
            </a:r>
          </a:p>
          <a:p>
            <a:pPr eaLnBrk="1" hangingPunct="1"/>
            <a:r>
              <a:rPr lang="en-GB" altLang="en-US" sz="1800" i="1" dirty="0"/>
              <a:t>      Reflect on the experience</a:t>
            </a:r>
          </a:p>
        </p:txBody>
      </p:sp>
      <p:sp>
        <p:nvSpPr>
          <p:cNvPr id="14" name="Text Box 6"/>
          <p:cNvSpPr txBox="1">
            <a:spLocks noChangeArrowheads="1"/>
          </p:cNvSpPr>
          <p:nvPr/>
        </p:nvSpPr>
        <p:spPr bwMode="auto">
          <a:xfrm>
            <a:off x="2233613" y="5195888"/>
            <a:ext cx="4979987"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ctr" eaLnBrk="1" hangingPunct="1"/>
            <a:r>
              <a:rPr lang="en-GB" altLang="en-US" sz="2000" b="1" dirty="0"/>
              <a:t>Formation of abstract concepts </a:t>
            </a:r>
          </a:p>
          <a:p>
            <a:pPr algn="ctr" eaLnBrk="1" hangingPunct="1"/>
            <a:r>
              <a:rPr lang="en-GB" altLang="en-US" sz="2000" b="1" dirty="0"/>
              <a:t>and generalisations</a:t>
            </a:r>
          </a:p>
          <a:p>
            <a:pPr algn="ctr" eaLnBrk="1" hangingPunct="1"/>
            <a:r>
              <a:rPr lang="en-GB" altLang="en-US" sz="1800" i="1" dirty="0"/>
              <a:t>Draw conclusions from the learning experience</a:t>
            </a:r>
          </a:p>
        </p:txBody>
      </p:sp>
      <p:sp>
        <p:nvSpPr>
          <p:cNvPr id="16" name="Text Box 7"/>
          <p:cNvSpPr txBox="1">
            <a:spLocks noChangeArrowheads="1"/>
          </p:cNvSpPr>
          <p:nvPr/>
        </p:nvSpPr>
        <p:spPr bwMode="auto">
          <a:xfrm>
            <a:off x="784225" y="3106738"/>
            <a:ext cx="28543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r>
              <a:rPr lang="en-GB" altLang="en-US" sz="2000" b="1" dirty="0"/>
              <a:t>Testing implications   </a:t>
            </a:r>
          </a:p>
          <a:p>
            <a:pPr eaLnBrk="1" hangingPunct="1"/>
            <a:r>
              <a:rPr lang="en-GB" altLang="en-US" sz="2000" b="1" dirty="0"/>
              <a:t>of concepts in new </a:t>
            </a:r>
          </a:p>
          <a:p>
            <a:pPr eaLnBrk="1" hangingPunct="1"/>
            <a:r>
              <a:rPr lang="en-GB" altLang="en-US" sz="2000" b="1" dirty="0"/>
              <a:t>situations</a:t>
            </a:r>
          </a:p>
          <a:p>
            <a:pPr eaLnBrk="1" hangingPunct="1"/>
            <a:r>
              <a:rPr lang="en-GB" altLang="en-US" sz="1800" i="1" dirty="0"/>
              <a:t>Try out what you </a:t>
            </a:r>
          </a:p>
          <a:p>
            <a:pPr eaLnBrk="1" hangingPunct="1"/>
            <a:r>
              <a:rPr lang="en-GB" altLang="en-US" sz="1800" i="1" dirty="0"/>
              <a:t>have learned</a:t>
            </a:r>
          </a:p>
        </p:txBody>
      </p:sp>
    </p:spTree>
    <p:extLst>
      <p:ext uri="{BB962C8B-B14F-4D97-AF65-F5344CB8AC3E}">
        <p14:creationId xmlns:p14="http://schemas.microsoft.com/office/powerpoint/2010/main" val="25215992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Class participation/evaluation</a:t>
            </a:r>
            <a:endParaRPr lang="tr-TR" dirty="0">
              <a:solidFill>
                <a:schemeClr val="tx2"/>
              </a:solidFill>
            </a:endParaRPr>
          </a:p>
        </p:txBody>
      </p:sp>
      <p:sp>
        <p:nvSpPr>
          <p:cNvPr id="18" name="Rectangle 6"/>
          <p:cNvSpPr>
            <a:spLocks noChangeArrowheads="1"/>
          </p:cNvSpPr>
          <p:nvPr/>
        </p:nvSpPr>
        <p:spPr bwMode="auto">
          <a:xfrm>
            <a:off x="992599" y="5183845"/>
            <a:ext cx="3217862" cy="431800"/>
          </a:xfrm>
          <a:prstGeom prst="rect">
            <a:avLst/>
          </a:prstGeom>
          <a:solidFill>
            <a:srgbClr val="EAEAEA"/>
          </a:solidFill>
          <a:ln w="9525">
            <a:solidFill>
              <a:schemeClr val="tx1"/>
            </a:solidFill>
            <a:miter lim="800000"/>
            <a:headEnd/>
            <a:tailEnd/>
          </a:ln>
          <a:effectLst>
            <a:outerShdw blurRad="63500" dist="38099" dir="2700000" algn="ctr" rotWithShape="0">
              <a:schemeClr val="bg2">
                <a:alpha val="74998"/>
              </a:schemeClr>
            </a:outerShdw>
          </a:effectLst>
        </p:spPr>
        <p:txBody>
          <a:bodyPr wrap="none" anchor="ctr"/>
          <a:lstStyle/>
          <a:p>
            <a:pPr algn="ctr">
              <a:defRPr/>
            </a:pPr>
            <a:endParaRPr lang="en-GB" sz="1800" b="1">
              <a:latin typeface="Arial" charset="0"/>
            </a:endParaRPr>
          </a:p>
          <a:p>
            <a:pPr algn="ctr">
              <a:defRPr/>
            </a:pPr>
            <a:r>
              <a:rPr lang="en-GB" sz="2000" b="1">
                <a:latin typeface="Arial" charset="0"/>
              </a:rPr>
              <a:t>No contribution    =    </a:t>
            </a:r>
            <a:r>
              <a:rPr lang="en-GB" b="1">
                <a:solidFill>
                  <a:srgbClr val="FF0000"/>
                </a:solidFill>
                <a:latin typeface="Arial" charset="0"/>
              </a:rPr>
              <a:t>0</a:t>
            </a:r>
            <a:endParaRPr lang="en-GB" b="1">
              <a:solidFill>
                <a:srgbClr val="CC3300"/>
              </a:solidFill>
              <a:latin typeface="Arial" charset="0"/>
            </a:endParaRPr>
          </a:p>
          <a:p>
            <a:pPr algn="ctr">
              <a:defRPr/>
            </a:pPr>
            <a:endParaRPr lang="en-US">
              <a:latin typeface="Arial" charset="0"/>
            </a:endParaRPr>
          </a:p>
        </p:txBody>
      </p:sp>
      <p:sp>
        <p:nvSpPr>
          <p:cNvPr id="19" name="Rectangle 7"/>
          <p:cNvSpPr>
            <a:spLocks noChangeArrowheads="1"/>
          </p:cNvSpPr>
          <p:nvPr/>
        </p:nvSpPr>
        <p:spPr bwMode="auto">
          <a:xfrm>
            <a:off x="930686" y="1888195"/>
            <a:ext cx="7315200" cy="3124200"/>
          </a:xfrm>
          <a:prstGeom prst="rect">
            <a:avLst/>
          </a:prstGeom>
          <a:solidFill>
            <a:schemeClr val="bg1"/>
          </a:solidFill>
          <a:ln w="9525">
            <a:solidFill>
              <a:schemeClr val="tx1"/>
            </a:solidFill>
            <a:miter lim="800000"/>
            <a:headEnd/>
            <a:tailEnd/>
          </a:ln>
          <a:effectLst>
            <a:outerShdw blurRad="63500" dist="38099" dir="2700000" algn="ctr" rotWithShape="0">
              <a:schemeClr val="bg2">
                <a:alpha val="74998"/>
              </a:schemeClr>
            </a:outerShdw>
          </a:effectLst>
        </p:spPr>
        <p:txBody>
          <a:bodyPr wrap="none" anchor="ctr"/>
          <a:lstStyle/>
          <a:p>
            <a:pPr>
              <a:defRPr/>
            </a:pPr>
            <a:endParaRPr lang="en-US">
              <a:latin typeface="Arial" charset="0"/>
            </a:endParaRPr>
          </a:p>
        </p:txBody>
      </p:sp>
      <p:sp>
        <p:nvSpPr>
          <p:cNvPr id="20" name="Text Box 8"/>
          <p:cNvSpPr txBox="1">
            <a:spLocks noChangeArrowheads="1"/>
          </p:cNvSpPr>
          <p:nvPr/>
        </p:nvSpPr>
        <p:spPr bwMode="auto">
          <a:xfrm>
            <a:off x="919574" y="1942170"/>
            <a:ext cx="7345362" cy="314801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r>
              <a:rPr lang="en-GB" altLang="en-US" b="1" dirty="0">
                <a:latin typeface="Times New Roman" panose="02020603050405020304" pitchFamily="18" charset="0"/>
              </a:rPr>
              <a:t>                    </a:t>
            </a:r>
            <a:r>
              <a:rPr lang="en-GB" altLang="en-US" sz="2000" b="1" dirty="0"/>
              <a:t>QUALITY</a:t>
            </a:r>
          </a:p>
          <a:p>
            <a:r>
              <a:rPr lang="en-GB" altLang="en-US" sz="2000" b="1" dirty="0"/>
              <a:t>QUANTITY	   		   </a:t>
            </a:r>
            <a:r>
              <a:rPr lang="tr-TR" altLang="en-US" sz="2000" b="1" dirty="0" smtClean="0"/>
              <a:t>                      </a:t>
            </a:r>
            <a:r>
              <a:rPr lang="en-GB" altLang="en-US" sz="2000" b="1" dirty="0" smtClean="0"/>
              <a:t>LOW                   </a:t>
            </a:r>
            <a:r>
              <a:rPr lang="en-GB" altLang="en-US" sz="2000" b="1" dirty="0"/>
              <a:t>HIGH</a:t>
            </a:r>
          </a:p>
          <a:p>
            <a:endParaRPr lang="en-GB" altLang="en-US" sz="2000" b="1" dirty="0"/>
          </a:p>
          <a:p>
            <a:r>
              <a:rPr lang="en-GB" altLang="en-US" sz="2000" b="1" dirty="0"/>
              <a:t>          </a:t>
            </a:r>
          </a:p>
          <a:p>
            <a:pPr>
              <a:lnSpc>
                <a:spcPct val="50000"/>
              </a:lnSpc>
            </a:pPr>
            <a:r>
              <a:rPr lang="en-GB" altLang="en-US" sz="2000" b="1" dirty="0"/>
              <a:t>          LOW		          </a:t>
            </a:r>
            <a:r>
              <a:rPr lang="tr-TR" altLang="en-US" sz="2000" b="1" dirty="0" smtClean="0"/>
              <a:t>                </a:t>
            </a:r>
            <a:r>
              <a:rPr lang="en-GB" altLang="en-US" sz="2000" b="1" dirty="0" smtClean="0"/>
              <a:t>        </a:t>
            </a:r>
            <a:r>
              <a:rPr lang="en-GB" altLang="en-US" sz="2800" b="1" dirty="0">
                <a:solidFill>
                  <a:srgbClr val="FF0000"/>
                </a:solidFill>
              </a:rPr>
              <a:t>1</a:t>
            </a:r>
            <a:r>
              <a:rPr lang="en-GB" altLang="en-US" sz="2800" b="1" dirty="0">
                <a:solidFill>
                  <a:srgbClr val="CC3300"/>
                </a:solidFill>
              </a:rPr>
              <a:t>                   </a:t>
            </a:r>
            <a:r>
              <a:rPr lang="en-GB" altLang="en-US" sz="2800" b="1" dirty="0">
                <a:solidFill>
                  <a:srgbClr val="FF0000"/>
                </a:solidFill>
              </a:rPr>
              <a:t>3</a:t>
            </a:r>
            <a:endParaRPr lang="en-GB" altLang="en-US" sz="2800" b="1" dirty="0">
              <a:solidFill>
                <a:srgbClr val="CC3300"/>
              </a:solidFill>
            </a:endParaRPr>
          </a:p>
          <a:p>
            <a:endParaRPr lang="en-GB" altLang="en-US" sz="2800" b="1" dirty="0">
              <a:solidFill>
                <a:srgbClr val="CC3300"/>
              </a:solidFill>
            </a:endParaRPr>
          </a:p>
          <a:p>
            <a:endParaRPr lang="en-GB" altLang="en-US" sz="1000" b="1" dirty="0">
              <a:solidFill>
                <a:srgbClr val="CC3300"/>
              </a:solidFill>
            </a:endParaRPr>
          </a:p>
          <a:p>
            <a:pPr>
              <a:lnSpc>
                <a:spcPct val="130000"/>
              </a:lnSpc>
            </a:pPr>
            <a:r>
              <a:rPr lang="en-GB" altLang="en-US" sz="2000" b="1" dirty="0"/>
              <a:t>         HIGH		</a:t>
            </a:r>
            <a:r>
              <a:rPr lang="en-GB" altLang="en-US" b="1" dirty="0"/>
              <a:t>	   </a:t>
            </a:r>
            <a:r>
              <a:rPr lang="tr-TR" altLang="en-US" b="1" dirty="0" smtClean="0"/>
              <a:t>                  </a:t>
            </a:r>
            <a:r>
              <a:rPr lang="en-GB" altLang="en-US" b="1" dirty="0" smtClean="0"/>
              <a:t>  </a:t>
            </a:r>
            <a:r>
              <a:rPr lang="en-GB" altLang="en-US" sz="2800" b="1" dirty="0">
                <a:solidFill>
                  <a:srgbClr val="FF0000"/>
                </a:solidFill>
              </a:rPr>
              <a:t>2</a:t>
            </a:r>
            <a:r>
              <a:rPr lang="en-GB" altLang="en-US" sz="2800" b="1" dirty="0">
                <a:solidFill>
                  <a:srgbClr val="CC3300"/>
                </a:solidFill>
              </a:rPr>
              <a:t>	              </a:t>
            </a:r>
            <a:r>
              <a:rPr lang="tr-TR" altLang="en-US" sz="2800" b="1" dirty="0" smtClean="0">
                <a:solidFill>
                  <a:srgbClr val="CC3300"/>
                </a:solidFill>
              </a:rPr>
              <a:t>  </a:t>
            </a:r>
            <a:r>
              <a:rPr lang="en-GB" altLang="en-US" sz="2800" b="1" dirty="0" smtClean="0">
                <a:solidFill>
                  <a:srgbClr val="CC3300"/>
                </a:solidFill>
              </a:rPr>
              <a:t> </a:t>
            </a:r>
            <a:r>
              <a:rPr lang="en-GB" altLang="en-US" sz="2800" b="1" dirty="0">
                <a:solidFill>
                  <a:srgbClr val="FF0000"/>
                </a:solidFill>
              </a:rPr>
              <a:t>4</a:t>
            </a:r>
            <a:endParaRPr lang="en-GB" altLang="en-US" sz="2800" b="1" dirty="0">
              <a:solidFill>
                <a:srgbClr val="CC3300"/>
              </a:solidFill>
            </a:endParaRPr>
          </a:p>
          <a:p>
            <a:r>
              <a:rPr lang="en-GB" altLang="en-US" b="1" dirty="0"/>
              <a:t>  </a:t>
            </a:r>
            <a:endParaRPr lang="en-GB" altLang="en-US" sz="2800" b="1" dirty="0">
              <a:solidFill>
                <a:srgbClr val="CC3300"/>
              </a:solidFill>
            </a:endParaRPr>
          </a:p>
        </p:txBody>
      </p:sp>
      <p:sp>
        <p:nvSpPr>
          <p:cNvPr id="21" name="Line 9"/>
          <p:cNvSpPr>
            <a:spLocks noChangeShapeType="1"/>
          </p:cNvSpPr>
          <p:nvPr/>
        </p:nvSpPr>
        <p:spPr bwMode="auto">
          <a:xfrm>
            <a:off x="4207286" y="1888195"/>
            <a:ext cx="0" cy="3124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2" name="Line 10"/>
          <p:cNvSpPr>
            <a:spLocks noChangeShapeType="1"/>
          </p:cNvSpPr>
          <p:nvPr/>
        </p:nvSpPr>
        <p:spPr bwMode="auto">
          <a:xfrm>
            <a:off x="6264686" y="1888195"/>
            <a:ext cx="0" cy="3124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 name="Line 11"/>
          <p:cNvSpPr>
            <a:spLocks noChangeShapeType="1"/>
          </p:cNvSpPr>
          <p:nvPr/>
        </p:nvSpPr>
        <p:spPr bwMode="auto">
          <a:xfrm>
            <a:off x="930686" y="3793195"/>
            <a:ext cx="7315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4" name="Line 12"/>
          <p:cNvSpPr>
            <a:spLocks noChangeShapeType="1"/>
          </p:cNvSpPr>
          <p:nvPr/>
        </p:nvSpPr>
        <p:spPr bwMode="auto">
          <a:xfrm>
            <a:off x="930686" y="2878795"/>
            <a:ext cx="7315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 name="Line 13"/>
          <p:cNvSpPr>
            <a:spLocks noChangeShapeType="1"/>
          </p:cNvSpPr>
          <p:nvPr/>
        </p:nvSpPr>
        <p:spPr bwMode="auto">
          <a:xfrm>
            <a:off x="930686" y="1888195"/>
            <a:ext cx="327660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6" name="Line 14"/>
          <p:cNvSpPr>
            <a:spLocks noChangeShapeType="1"/>
          </p:cNvSpPr>
          <p:nvPr/>
        </p:nvSpPr>
        <p:spPr bwMode="auto">
          <a:xfrm>
            <a:off x="919574" y="1870733"/>
            <a:ext cx="0" cy="31686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 name="Line 15"/>
          <p:cNvSpPr>
            <a:spLocks noChangeShapeType="1"/>
          </p:cNvSpPr>
          <p:nvPr/>
        </p:nvSpPr>
        <p:spPr bwMode="auto">
          <a:xfrm>
            <a:off x="919574" y="5039383"/>
            <a:ext cx="7345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 name="Line 16"/>
          <p:cNvSpPr>
            <a:spLocks noChangeShapeType="1"/>
          </p:cNvSpPr>
          <p:nvPr/>
        </p:nvSpPr>
        <p:spPr bwMode="auto">
          <a:xfrm>
            <a:off x="8264936" y="1870733"/>
            <a:ext cx="0" cy="31686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Peer assessment – a model approach</a:t>
            </a:r>
            <a:endParaRPr lang="tr-TR" dirty="0">
              <a:solidFill>
                <a:schemeClr val="tx2"/>
              </a:solidFill>
            </a:endParaRPr>
          </a:p>
        </p:txBody>
      </p:sp>
      <p:graphicFrame>
        <p:nvGraphicFramePr>
          <p:cNvPr id="5" name="Group 86"/>
          <p:cNvGraphicFramePr>
            <a:graphicFrameLocks noGrp="1"/>
          </p:cNvGraphicFramePr>
          <p:nvPr>
            <p:extLst>
              <p:ext uri="{D42A27DB-BD31-4B8C-83A1-F6EECF244321}">
                <p14:modId xmlns:p14="http://schemas.microsoft.com/office/powerpoint/2010/main" val="4232512695"/>
              </p:ext>
            </p:extLst>
          </p:nvPr>
        </p:nvGraphicFramePr>
        <p:xfrm>
          <a:off x="777711" y="1676400"/>
          <a:ext cx="7912100" cy="4176714"/>
        </p:xfrm>
        <a:graphic>
          <a:graphicData uri="http://schemas.openxmlformats.org/drawingml/2006/table">
            <a:tbl>
              <a:tblPr/>
              <a:tblGrid>
                <a:gridCol w="1398587">
                  <a:extLst>
                    <a:ext uri="{9D8B030D-6E8A-4147-A177-3AD203B41FA5}">
                      <a16:colId xmlns:a16="http://schemas.microsoft.com/office/drawing/2014/main" xmlns="" val="20000"/>
                    </a:ext>
                  </a:extLst>
                </a:gridCol>
                <a:gridCol w="1328738">
                  <a:extLst>
                    <a:ext uri="{9D8B030D-6E8A-4147-A177-3AD203B41FA5}">
                      <a16:colId xmlns:a16="http://schemas.microsoft.com/office/drawing/2014/main" xmlns="" val="20001"/>
                    </a:ext>
                  </a:extLst>
                </a:gridCol>
                <a:gridCol w="1195387">
                  <a:extLst>
                    <a:ext uri="{9D8B030D-6E8A-4147-A177-3AD203B41FA5}">
                      <a16:colId xmlns:a16="http://schemas.microsoft.com/office/drawing/2014/main" xmlns="" val="20002"/>
                    </a:ext>
                  </a:extLst>
                </a:gridCol>
                <a:gridCol w="1196975">
                  <a:extLst>
                    <a:ext uri="{9D8B030D-6E8A-4147-A177-3AD203B41FA5}">
                      <a16:colId xmlns:a16="http://schemas.microsoft.com/office/drawing/2014/main" xmlns="" val="20003"/>
                    </a:ext>
                  </a:extLst>
                </a:gridCol>
                <a:gridCol w="1239838">
                  <a:extLst>
                    <a:ext uri="{9D8B030D-6E8A-4147-A177-3AD203B41FA5}">
                      <a16:colId xmlns:a16="http://schemas.microsoft.com/office/drawing/2014/main" xmlns="" val="20004"/>
                    </a:ext>
                  </a:extLst>
                </a:gridCol>
                <a:gridCol w="1552575">
                  <a:extLst>
                    <a:ext uri="{9D8B030D-6E8A-4147-A177-3AD203B41FA5}">
                      <a16:colId xmlns:a16="http://schemas.microsoft.com/office/drawing/2014/main" xmlns="" val="20005"/>
                    </a:ext>
                  </a:extLst>
                </a:gridCol>
              </a:tblGrid>
              <a:tr h="774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ea typeface="ヒラギノ角ゴ Pro W3" pitchFamily="1" charset="-128"/>
                        </a:rPr>
                        <a:t> </a:t>
                      </a:r>
                      <a:r>
                        <a:rPr kumimoji="0" lang="en-GB" sz="1400" b="1" i="0" u="none" strike="noStrike" cap="none" normalizeH="0" baseline="0" dirty="0">
                          <a:ln>
                            <a:noFill/>
                          </a:ln>
                          <a:solidFill>
                            <a:schemeClr val="tx1"/>
                          </a:solidFill>
                          <a:effectLst/>
                          <a:latin typeface="Arial" charset="0"/>
                          <a:ea typeface="ヒラギノ角ゴ Pro W3" pitchFamily="1" charset="-128"/>
                        </a:rPr>
                        <a:t>Student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a:ln>
                            <a:noFill/>
                          </a:ln>
                          <a:solidFill>
                            <a:schemeClr val="tx1"/>
                          </a:solidFill>
                          <a:effectLst/>
                          <a:latin typeface="Arial" charset="0"/>
                          <a:ea typeface="ヒラギノ角ゴ Pro W3" pitchFamily="1" charset="-128"/>
                        </a:rPr>
                        <a:t>name</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Trevor</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Hazel</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Gemma</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Scott</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a:ln>
                            <a:noFill/>
                          </a:ln>
                          <a:solidFill>
                            <a:schemeClr val="tx1"/>
                          </a:solidFill>
                          <a:effectLst/>
                          <a:latin typeface="Arial" charset="0"/>
                          <a:ea typeface="ヒラギノ角ゴ Pro W3" pitchFamily="1" charset="-128"/>
                        </a:rPr>
                        <a:t>Marks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a:ln>
                            <a:noFill/>
                          </a:ln>
                          <a:solidFill>
                            <a:schemeClr val="tx1"/>
                          </a:solidFill>
                          <a:effectLst/>
                          <a:latin typeface="Arial" charset="0"/>
                          <a:ea typeface="ヒラギノ角ゴ Pro W3" pitchFamily="1" charset="-128"/>
                        </a:rPr>
                        <a:t>allocated</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8E979E"/>
                    </a:solidFill>
                  </a:tcPr>
                </a:tc>
                <a:extLst>
                  <a:ext uri="{0D108BD9-81ED-4DB2-BD59-A6C34878D82A}">
                    <a16:rowId xmlns:a16="http://schemas.microsoft.com/office/drawing/2014/main" xmlns="" val="10000"/>
                  </a:ext>
                </a:extLst>
              </a:tr>
              <a:tr h="401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Trevor</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a:ln>
                          <a:noFill/>
                        </a:ln>
                        <a:solidFill>
                          <a:schemeClr val="tx1"/>
                        </a:solidFill>
                        <a:effectLst/>
                        <a:latin typeface="Arial" charset="0"/>
                        <a:ea typeface="ヒラギノ角ゴ Pro W3" pitchFamily="1" charset="-12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120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120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60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300</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00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Hazel</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100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a:ln>
                          <a:noFill/>
                        </a:ln>
                        <a:solidFill>
                          <a:schemeClr val="tx1"/>
                        </a:solidFill>
                        <a:effectLst/>
                        <a:latin typeface="Arial" charset="0"/>
                        <a:ea typeface="ヒラギノ角ゴ Pro W3" pitchFamily="1" charset="-12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100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100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300</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00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   Gemma</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120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100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a:ln>
                          <a:noFill/>
                        </a:ln>
                        <a:solidFill>
                          <a:schemeClr val="tx1"/>
                        </a:solidFill>
                        <a:effectLst/>
                        <a:latin typeface="Arial" charset="0"/>
                        <a:ea typeface="ヒラギノ角ゴ Pro W3" pitchFamily="1" charset="-12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80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300</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00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Scott</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120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100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80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a:ln>
                          <a:noFill/>
                        </a:ln>
                        <a:solidFill>
                          <a:schemeClr val="tx1"/>
                        </a:solidFill>
                        <a:effectLst/>
                        <a:latin typeface="Arial" charset="0"/>
                        <a:ea typeface="ヒラギノ角ゴ Pro W3" pitchFamily="1" charset="-12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300</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811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a:ln>
                            <a:noFill/>
                          </a:ln>
                          <a:solidFill>
                            <a:schemeClr val="tx1"/>
                          </a:solidFill>
                          <a:effectLst/>
                          <a:latin typeface="Arial" charset="0"/>
                          <a:ea typeface="ヒラギノ角ゴ Pro W3" pitchFamily="1" charset="-128"/>
                        </a:rPr>
                        <a:t>Individual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a:ln>
                            <a:noFill/>
                          </a:ln>
                          <a:solidFill>
                            <a:schemeClr val="tx1"/>
                          </a:solidFill>
                          <a:effectLst/>
                          <a:latin typeface="Arial" charset="0"/>
                          <a:ea typeface="ヒラギノ角ゴ Pro W3" pitchFamily="1" charset="-128"/>
                        </a:rPr>
                        <a:t>total</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340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320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300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ea typeface="ヒラギノ角ゴ Pro W3" pitchFamily="1" charset="-128"/>
                        </a:rPr>
                        <a:t>240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rgbClr val="FF0000"/>
                          </a:solidFill>
                          <a:effectLst/>
                          <a:latin typeface="Arial" charset="0"/>
                          <a:ea typeface="ヒラギノ角ゴ Pro W3" pitchFamily="1" charset="-128"/>
                        </a:rPr>
                        <a:t>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rgbClr val="FF0000"/>
                          </a:solidFill>
                          <a:effectLst/>
                          <a:latin typeface="Arial" charset="0"/>
                          <a:ea typeface="ヒラギノ角ゴ Pro W3" pitchFamily="1" charset="-128"/>
                        </a:rPr>
                        <a:t>mark</a:t>
                      </a:r>
                      <a:r>
                        <a:rPr kumimoji="0" lang="en-GB" sz="1600" b="1" i="0" u="none" strike="noStrike" cap="none" normalizeH="0" baseline="0">
                          <a:ln>
                            <a:noFill/>
                          </a:ln>
                          <a:solidFill>
                            <a:schemeClr val="tx1"/>
                          </a:solidFill>
                          <a:effectLst/>
                          <a:latin typeface="Arial" charset="0"/>
                          <a:ea typeface="ヒラギノ角ゴ Pro W3" pitchFamily="1" charset="-128"/>
                        </a:rPr>
                        <a:t> </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5"/>
                  </a:ext>
                </a:extLst>
              </a:tr>
              <a:tr h="989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a:ln>
                            <a:noFill/>
                          </a:ln>
                          <a:solidFill>
                            <a:schemeClr val="tx1"/>
                          </a:solidFill>
                          <a:effectLst/>
                          <a:latin typeface="Arial" charset="0"/>
                          <a:ea typeface="ヒラギノ角ゴ Pro W3" pitchFamily="1" charset="-128"/>
                        </a:rPr>
                        <a:t>Individual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a:ln>
                            <a:noFill/>
                          </a:ln>
                          <a:solidFill>
                            <a:schemeClr val="tx1"/>
                          </a:solidFill>
                          <a:effectLst/>
                          <a:latin typeface="Arial" charset="0"/>
                          <a:ea typeface="ヒラギノ角ゴ Pro W3" pitchFamily="1" charset="-128"/>
                        </a:rPr>
                        <a:t>mark</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rgbClr val="FF0000"/>
                          </a:solidFill>
                          <a:effectLst/>
                          <a:latin typeface="Arial" charset="0"/>
                          <a:ea typeface="ヒラギノ角ゴ Pro W3" pitchFamily="1" charset="-128"/>
                        </a:rPr>
                        <a:t> </a:t>
                      </a:r>
                      <a:r>
                        <a:rPr kumimoji="0" lang="en-GB" sz="900" b="1" i="0" u="none" strike="noStrike" cap="none" normalizeH="0" baseline="0">
                          <a:ln>
                            <a:noFill/>
                          </a:ln>
                          <a:solidFill>
                            <a:srgbClr val="FF0000"/>
                          </a:solidFill>
                          <a:effectLst/>
                          <a:latin typeface="Arial" charset="0"/>
                          <a:ea typeface="ヒラギノ角ゴ Pro W3" pitchFamily="1" charset="-128"/>
                        </a:rPr>
                        <a:t>(340/300 x 60)</a:t>
                      </a:r>
                      <a:r>
                        <a:rPr kumimoji="0" lang="en-GB" sz="1600" b="1" i="0" u="none" strike="noStrike" cap="none" normalizeH="0" baseline="0">
                          <a:ln>
                            <a:noFill/>
                          </a:ln>
                          <a:solidFill>
                            <a:srgbClr val="FF0000"/>
                          </a:solidFill>
                          <a:effectLst/>
                          <a:latin typeface="Arial" charset="0"/>
                          <a:ea typeface="ヒラギノ角ゴ Pro W3" pitchFamily="1" charset="-128"/>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rgbClr val="FF0000"/>
                          </a:solidFill>
                          <a:effectLst/>
                          <a:latin typeface="Arial" charset="0"/>
                          <a:ea typeface="ヒラギノ角ゴ Pro W3" pitchFamily="1" charset="-128"/>
                        </a:rPr>
                        <a:t>68</a:t>
                      </a:r>
                      <a:endParaRPr kumimoji="0" lang="en-GB" sz="1600" b="1" i="0" u="none" strike="noStrike" cap="none" normalizeH="0" baseline="0">
                        <a:ln>
                          <a:noFill/>
                        </a:ln>
                        <a:solidFill>
                          <a:srgbClr val="CC3300"/>
                        </a:solidFill>
                        <a:effectLst/>
                        <a:latin typeface="Arial" charset="0"/>
                        <a:ea typeface="ヒラギノ角ゴ Pro W3" pitchFamily="1"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rgbClr val="FF0000"/>
                          </a:solidFill>
                          <a:effectLst/>
                          <a:latin typeface="Arial" charset="0"/>
                          <a:ea typeface="ヒラギノ角ゴ Pro W3" pitchFamily="1" charset="-128"/>
                        </a:rPr>
                        <a:t>64</a:t>
                      </a:r>
                      <a:endParaRPr kumimoji="0" lang="en-GB" sz="1600" b="1" i="0" u="none" strike="noStrike" cap="none" normalizeH="0" baseline="0" dirty="0">
                        <a:ln>
                          <a:noFill/>
                        </a:ln>
                        <a:solidFill>
                          <a:srgbClr val="CC3300"/>
                        </a:solidFill>
                        <a:effectLst/>
                        <a:latin typeface="Arial" charset="0"/>
                        <a:ea typeface="ヒラギノ角ゴ Pro W3" pitchFamily="1" charset="-12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rgbClr val="FF0000"/>
                          </a:solidFill>
                          <a:effectLst/>
                          <a:latin typeface="Arial" charset="0"/>
                          <a:ea typeface="ヒラギノ角ゴ Pro W3" pitchFamily="1" charset="-128"/>
                        </a:rPr>
                        <a:t>60</a:t>
                      </a:r>
                      <a:r>
                        <a:rPr kumimoji="0" lang="en-GB" sz="1600" b="1" i="0" u="none" strike="noStrike" cap="none" normalizeH="0" baseline="0">
                          <a:ln>
                            <a:noFill/>
                          </a:ln>
                          <a:solidFill>
                            <a:srgbClr val="CC3300"/>
                          </a:solidFill>
                          <a:effectLst/>
                          <a:latin typeface="Arial" charset="0"/>
                          <a:ea typeface="ヒラギノ角ゴ Pro W3" pitchFamily="1" charset="-128"/>
                        </a:rPr>
                        <a:t>             </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rgbClr val="FF0000"/>
                          </a:solidFill>
                          <a:effectLst/>
                          <a:latin typeface="Arial" charset="0"/>
                          <a:ea typeface="ヒラギノ角ゴ Pro W3" pitchFamily="1" charset="-128"/>
                        </a:rPr>
                        <a:t>48</a:t>
                      </a:r>
                      <a:endParaRPr kumimoji="0" lang="en-GB" sz="1600" b="1" i="0" u="none" strike="noStrike" cap="none" normalizeH="0" baseline="0">
                        <a:ln>
                          <a:noFill/>
                        </a:ln>
                        <a:solidFill>
                          <a:srgbClr val="CC3300"/>
                        </a:solidFill>
                        <a:effectLst/>
                        <a:latin typeface="Arial" charset="0"/>
                        <a:ea typeface="ヒラギノ角ゴ Pro W3" pitchFamily="1" charset="-128"/>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ea typeface="ヒラギノ角ゴ Pro W3" pitchFamily="1" charset="-128"/>
                        </a:rPr>
                        <a:t>  60%</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rgbClr val="2D2D8A"/>
                </a:solidFill>
              </a:rPr>
              <a:t>Reflections on learning…</a:t>
            </a:r>
            <a:endParaRPr lang="tr-TR" dirty="0"/>
          </a:p>
        </p:txBody>
      </p:sp>
      <p:sp>
        <p:nvSpPr>
          <p:cNvPr id="3" name="Content Placeholder 2"/>
          <p:cNvSpPr>
            <a:spLocks noGrp="1"/>
          </p:cNvSpPr>
          <p:nvPr>
            <p:ph idx="1"/>
          </p:nvPr>
        </p:nvSpPr>
        <p:spPr/>
        <p:txBody>
          <a:bodyPr>
            <a:normAutofit lnSpcReduction="10000"/>
          </a:bodyPr>
          <a:lstStyle/>
          <a:p>
            <a:pPr marL="0" indent="0">
              <a:lnSpc>
                <a:spcPct val="110000"/>
              </a:lnSpc>
              <a:buNone/>
            </a:pPr>
            <a:r>
              <a:rPr lang="en-GB" altLang="en-US" dirty="0"/>
              <a:t>Now that you have completed the seven case curriculum sessions, it is time for you to reflect on what you have learnt from this experience:</a:t>
            </a:r>
          </a:p>
          <a:p>
            <a:pPr marL="0" indent="0">
              <a:lnSpc>
                <a:spcPct val="110000"/>
              </a:lnSpc>
              <a:buNone/>
            </a:pPr>
            <a:endParaRPr lang="en-GB" altLang="en-US" dirty="0"/>
          </a:p>
          <a:p>
            <a:pPr marL="0" indent="0">
              <a:lnSpc>
                <a:spcPct val="110000"/>
              </a:lnSpc>
              <a:buNone/>
            </a:pPr>
            <a:r>
              <a:rPr lang="en-GB" altLang="en-US" dirty="0"/>
              <a:t>What was the most important thing you have learned from these sessions?</a:t>
            </a:r>
          </a:p>
          <a:p>
            <a:pPr marL="0" indent="0">
              <a:lnSpc>
                <a:spcPct val="80000"/>
              </a:lnSpc>
              <a:buNone/>
            </a:pPr>
            <a:endParaRPr lang="en-GB" altLang="en-US" dirty="0"/>
          </a:p>
          <a:p>
            <a:pPr marL="0" indent="0">
              <a:lnSpc>
                <a:spcPct val="110000"/>
              </a:lnSpc>
              <a:buNone/>
            </a:pPr>
            <a:r>
              <a:rPr lang="en-GB" altLang="en-US" dirty="0"/>
              <a:t>What conclusions have you drawn about using </a:t>
            </a:r>
          </a:p>
          <a:p>
            <a:pPr marL="0" indent="0">
              <a:lnSpc>
                <a:spcPct val="110000"/>
              </a:lnSpc>
              <a:buNone/>
            </a:pPr>
            <a:r>
              <a:rPr lang="en-GB" altLang="en-US" dirty="0"/>
              <a:t>the case method for teaching?</a:t>
            </a:r>
          </a:p>
          <a:p>
            <a:pPr marL="0" indent="0">
              <a:lnSpc>
                <a:spcPct val="80000"/>
              </a:lnSpc>
              <a:buNone/>
            </a:pPr>
            <a:endParaRPr lang="en-GB" altLang="en-US" dirty="0"/>
          </a:p>
          <a:p>
            <a:pPr marL="0" indent="0">
              <a:lnSpc>
                <a:spcPct val="110000"/>
              </a:lnSpc>
              <a:buNone/>
            </a:pPr>
            <a:r>
              <a:rPr lang="en-GB" altLang="en-US" dirty="0"/>
              <a:t>What actions will you take as a result of these </a:t>
            </a:r>
          </a:p>
          <a:p>
            <a:pPr marL="0" indent="0">
              <a:lnSpc>
                <a:spcPct val="110000"/>
              </a:lnSpc>
              <a:buNone/>
            </a:pPr>
            <a:r>
              <a:rPr lang="en-GB" altLang="en-US" dirty="0"/>
              <a:t>conclusions?</a:t>
            </a:r>
            <a:endParaRPr lang="en-US" altLang="en-US"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7956413" y="875759"/>
            <a:ext cx="1560513" cy="118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a:xfrm>
            <a:off x="6934200" y="4343400"/>
            <a:ext cx="1319213" cy="1433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tr-TR" dirty="0" smtClean="0"/>
          </a:p>
          <a:p>
            <a:pPr marL="0" indent="0">
              <a:buNone/>
            </a:pPr>
            <a:r>
              <a:rPr lang="tr-TR" dirty="0" smtClean="0"/>
              <a:t>      Leading Contributor:</a:t>
            </a:r>
            <a:endParaRPr lang="tr-TR" dirty="0"/>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bwMode="auto">
          <a:xfrm>
            <a:off x="1070773" y="4641390"/>
            <a:ext cx="4265930" cy="633730"/>
          </a:xfrm>
          <a:prstGeom prst="rect">
            <a:avLst/>
          </a:prstGeom>
          <a:noFill/>
          <a:ln>
            <a:noFill/>
          </a:ln>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070773" y="3003877"/>
            <a:ext cx="3087168" cy="792000"/>
          </a:xfrm>
          <a:prstGeom prst="rect">
            <a:avLst/>
          </a:prstGeom>
          <a:noFill/>
          <a:ln>
            <a:noFill/>
          </a:ln>
        </p:spPr>
      </p:pic>
    </p:spTree>
    <p:extLst>
      <p:ext uri="{BB962C8B-B14F-4D97-AF65-F5344CB8AC3E}">
        <p14:creationId xmlns:p14="http://schemas.microsoft.com/office/powerpoint/2010/main" val="982840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Value of the case method</a:t>
            </a:r>
            <a:endParaRPr lang="tr-TR" dirty="0">
              <a:solidFill>
                <a:schemeClr val="tx2"/>
              </a:solidFill>
            </a:endParaRPr>
          </a:p>
        </p:txBody>
      </p:sp>
      <p:sp>
        <p:nvSpPr>
          <p:cNvPr id="3" name="Content Placeholder 2"/>
          <p:cNvSpPr>
            <a:spLocks noGrp="1"/>
          </p:cNvSpPr>
          <p:nvPr>
            <p:ph idx="1"/>
          </p:nvPr>
        </p:nvSpPr>
        <p:spPr/>
        <p:txBody>
          <a:bodyPr>
            <a:normAutofit lnSpcReduction="10000"/>
          </a:bodyPr>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solidFill>
                <a:schemeClr val="tx2"/>
              </a:solidFill>
            </a:endParaRPr>
          </a:p>
          <a:p>
            <a:r>
              <a:rPr lang="en-US" dirty="0">
                <a:solidFill>
                  <a:schemeClr val="tx2"/>
                </a:solidFill>
              </a:rPr>
              <a:t>…the case method promotes ‘involvement’ in the classroom</a:t>
            </a:r>
          </a:p>
          <a:p>
            <a:endParaRPr lang="tr-TR" dirty="0"/>
          </a:p>
        </p:txBody>
      </p:sp>
      <p:sp>
        <p:nvSpPr>
          <p:cNvPr id="5" name="Rectangle 5"/>
          <p:cNvSpPr txBox="1">
            <a:spLocks noChangeArrowheads="1"/>
          </p:cNvSpPr>
          <p:nvPr/>
        </p:nvSpPr>
        <p:spPr>
          <a:xfrm>
            <a:off x="1547663" y="2193925"/>
            <a:ext cx="3067199" cy="3017838"/>
          </a:xfrm>
          <a:prstGeom prst="rect">
            <a:avLst/>
          </a:prstGeom>
          <a:solidFill>
            <a:srgbClr val="99CCFF"/>
          </a:solidFill>
          <a:effectLst/>
        </p:spPr>
        <p:txBody>
          <a:bodyPr vert="horz" lIns="91440" tIns="45720" rIns="91440" bIns="45720" rtlCol="0" anchor="ctr">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lnSpc>
                <a:spcPct val="90000"/>
              </a:lnSpc>
              <a:buNone/>
            </a:pPr>
            <a:r>
              <a:rPr lang="en-GB" altLang="en-US" sz="2000" b="1" dirty="0"/>
              <a:t>Talk to me and </a:t>
            </a:r>
          </a:p>
          <a:p>
            <a:pPr algn="ctr">
              <a:lnSpc>
                <a:spcPct val="90000"/>
              </a:lnSpc>
              <a:buNone/>
            </a:pPr>
            <a:r>
              <a:rPr lang="en-GB" altLang="en-US" sz="2000" b="1" dirty="0"/>
              <a:t>I will listen </a:t>
            </a:r>
          </a:p>
          <a:p>
            <a:pPr algn="ctr">
              <a:lnSpc>
                <a:spcPct val="90000"/>
              </a:lnSpc>
              <a:buNone/>
            </a:pPr>
            <a:r>
              <a:rPr lang="en-GB" altLang="en-US" sz="2000" b="1" dirty="0"/>
              <a:t>    </a:t>
            </a:r>
          </a:p>
          <a:p>
            <a:pPr algn="ctr">
              <a:lnSpc>
                <a:spcPct val="90000"/>
              </a:lnSpc>
              <a:buNone/>
            </a:pPr>
            <a:r>
              <a:rPr lang="en-GB" altLang="en-US" sz="2000" b="1" dirty="0"/>
              <a:t>Show me and </a:t>
            </a:r>
          </a:p>
          <a:p>
            <a:pPr algn="ctr">
              <a:lnSpc>
                <a:spcPct val="90000"/>
              </a:lnSpc>
              <a:buNone/>
            </a:pPr>
            <a:r>
              <a:rPr lang="en-GB" altLang="en-US" sz="2000" b="1" dirty="0"/>
              <a:t>I will observe</a:t>
            </a:r>
          </a:p>
          <a:p>
            <a:pPr algn="ctr">
              <a:lnSpc>
                <a:spcPct val="90000"/>
              </a:lnSpc>
              <a:buNone/>
            </a:pPr>
            <a:endParaRPr lang="en-GB" altLang="en-US" sz="2000" b="1" dirty="0"/>
          </a:p>
          <a:p>
            <a:pPr algn="ctr">
              <a:lnSpc>
                <a:spcPct val="90000"/>
              </a:lnSpc>
              <a:buNone/>
            </a:pPr>
            <a:r>
              <a:rPr lang="en-GB" altLang="en-US" sz="2000" b="1" dirty="0"/>
              <a:t>Involve me and </a:t>
            </a:r>
          </a:p>
          <a:p>
            <a:pPr algn="ctr">
              <a:lnSpc>
                <a:spcPct val="90000"/>
              </a:lnSpc>
              <a:buNone/>
            </a:pPr>
            <a:r>
              <a:rPr lang="en-GB" altLang="en-US" sz="2000" b="1" dirty="0"/>
              <a:t>I will learn</a:t>
            </a:r>
            <a:endParaRPr lang="en-US" altLang="en-US" sz="1400" b="1" dirty="0"/>
          </a:p>
        </p:txBody>
      </p:sp>
      <p:pic>
        <p:nvPicPr>
          <p:cNvPr id="6" name="Picture 6" descr="BD19652_[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5249862" y="2085975"/>
            <a:ext cx="2765425" cy="3233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What do we mean by learning?</a:t>
            </a:r>
            <a:endParaRPr lang="tr-TR" dirty="0">
              <a:solidFill>
                <a:schemeClr val="tx2"/>
              </a:solidFill>
            </a:endParaRPr>
          </a:p>
        </p:txBody>
      </p:sp>
      <p:sp>
        <p:nvSpPr>
          <p:cNvPr id="3" name="Content Placeholder 2"/>
          <p:cNvSpPr>
            <a:spLocks noGrp="1"/>
          </p:cNvSpPr>
          <p:nvPr>
            <p:ph idx="1"/>
          </p:nvPr>
        </p:nvSpPr>
        <p:spPr/>
        <p:txBody>
          <a:bodyPr/>
          <a:lstStyle/>
          <a:p>
            <a:pPr>
              <a:buNone/>
            </a:pPr>
            <a:r>
              <a:rPr lang="en-US" altLang="en-US" dirty="0"/>
              <a:t>If at the end of the session students..</a:t>
            </a:r>
          </a:p>
          <a:p>
            <a:pPr>
              <a:buNone/>
            </a:pPr>
            <a:endParaRPr lang="en-US" altLang="en-US" dirty="0"/>
          </a:p>
          <a:p>
            <a:pPr>
              <a:lnSpc>
                <a:spcPct val="130000"/>
              </a:lnSpc>
            </a:pPr>
            <a:r>
              <a:rPr lang="en-US" altLang="en-US" b="1" dirty="0"/>
              <a:t>know something</a:t>
            </a:r>
            <a:r>
              <a:rPr lang="en-US" altLang="en-US" dirty="0"/>
              <a:t> they did not know before, or</a:t>
            </a:r>
          </a:p>
          <a:p>
            <a:pPr>
              <a:lnSpc>
                <a:spcPct val="130000"/>
              </a:lnSpc>
            </a:pPr>
            <a:r>
              <a:rPr lang="en-US" altLang="en-US" b="1" dirty="0"/>
              <a:t>can do something</a:t>
            </a:r>
            <a:r>
              <a:rPr lang="en-US" altLang="en-US" dirty="0"/>
              <a:t> (or do it better) than they could before, or</a:t>
            </a:r>
          </a:p>
          <a:p>
            <a:pPr>
              <a:lnSpc>
                <a:spcPct val="130000"/>
              </a:lnSpc>
            </a:pPr>
            <a:r>
              <a:rPr lang="en-US" altLang="en-US" b="1" dirty="0"/>
              <a:t>have formed a view about something</a:t>
            </a:r>
            <a:r>
              <a:rPr lang="en-US" altLang="en-US" dirty="0"/>
              <a:t> that they did not hold before</a:t>
            </a:r>
          </a:p>
          <a:p>
            <a:endParaRPr lang="en-US" altLang="en-US" dirty="0"/>
          </a:p>
          <a:p>
            <a:pPr>
              <a:buNone/>
            </a:pPr>
            <a:r>
              <a:rPr lang="en-US" altLang="en-US" b="1" dirty="0">
                <a:solidFill>
                  <a:srgbClr val="FF0000"/>
                </a:solidFill>
              </a:rPr>
              <a:t>     then they have learned</a:t>
            </a:r>
            <a:endParaRPr lang="en-US" altLang="en-US" dirty="0"/>
          </a:p>
        </p:txBody>
      </p:sp>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rgbClr val="2D2D8A"/>
                </a:solidFill>
              </a:rPr>
              <a:t>Can the use of the case method promote learning?</a:t>
            </a:r>
            <a:endParaRPr lang="tr-TR" dirty="0"/>
          </a:p>
        </p:txBody>
      </p:sp>
      <p:sp>
        <p:nvSpPr>
          <p:cNvPr id="3" name="Content Placeholder 2"/>
          <p:cNvSpPr>
            <a:spLocks noGrp="1"/>
          </p:cNvSpPr>
          <p:nvPr>
            <p:ph idx="1"/>
          </p:nvPr>
        </p:nvSpPr>
        <p:spPr/>
        <p:txBody>
          <a:bodyPr>
            <a:normAutofit fontScale="85000" lnSpcReduction="20000"/>
          </a:bodyPr>
          <a:lstStyle/>
          <a:p>
            <a:pPr>
              <a:buNone/>
            </a:pPr>
            <a:r>
              <a:rPr lang="en-US" altLang="en-US" sz="3200" dirty="0"/>
              <a:t>“ </a:t>
            </a:r>
            <a:r>
              <a:rPr lang="en-US" altLang="en-US" sz="2400" dirty="0"/>
              <a:t>Where truth is relative, where reality is probabilistic and</a:t>
            </a:r>
          </a:p>
          <a:p>
            <a:pPr>
              <a:buNone/>
            </a:pPr>
            <a:r>
              <a:rPr lang="en-US" altLang="en-US" sz="2400" dirty="0"/>
              <a:t>    where structural relationships are contingent, teaching</a:t>
            </a:r>
          </a:p>
          <a:p>
            <a:pPr>
              <a:buNone/>
            </a:pPr>
            <a:r>
              <a:rPr lang="en-US" altLang="en-US" sz="2400" dirty="0"/>
              <a:t>    and learning are more effectively accomplished </a:t>
            </a:r>
          </a:p>
          <a:p>
            <a:pPr>
              <a:buNone/>
            </a:pPr>
            <a:r>
              <a:rPr lang="en-US" altLang="en-US" sz="2400" dirty="0"/>
              <a:t>    through discussion. </a:t>
            </a:r>
          </a:p>
          <a:p>
            <a:pPr>
              <a:buNone/>
            </a:pPr>
            <a:endParaRPr lang="en-US" altLang="en-US" sz="2400" dirty="0"/>
          </a:p>
          <a:p>
            <a:pPr>
              <a:buNone/>
            </a:pPr>
            <a:r>
              <a:rPr lang="en-US" altLang="en-US" sz="2800" dirty="0"/>
              <a:t>   </a:t>
            </a:r>
            <a:r>
              <a:rPr lang="en-US" altLang="en-US" sz="2400" dirty="0"/>
              <a:t>With intrinsically complex phenomena, little of value </a:t>
            </a:r>
          </a:p>
          <a:p>
            <a:pPr>
              <a:buNone/>
            </a:pPr>
            <a:r>
              <a:rPr lang="en-US" altLang="en-US" sz="2400" dirty="0"/>
              <a:t>    can be communicated directly from teacher to </a:t>
            </a:r>
          </a:p>
          <a:p>
            <a:pPr>
              <a:buNone/>
            </a:pPr>
            <a:r>
              <a:rPr lang="en-US" altLang="en-US" sz="2400" dirty="0"/>
              <a:t>    student. The learning process must emphasize </a:t>
            </a:r>
          </a:p>
          <a:p>
            <a:pPr>
              <a:buNone/>
            </a:pPr>
            <a:r>
              <a:rPr lang="en-US" altLang="en-US" sz="2400" dirty="0"/>
              <a:t>    the development of understanding, judgment </a:t>
            </a:r>
          </a:p>
          <a:p>
            <a:pPr>
              <a:buNone/>
            </a:pPr>
            <a:r>
              <a:rPr lang="en-US" altLang="en-US" sz="2400" dirty="0"/>
              <a:t>    and even intuition.”</a:t>
            </a:r>
            <a:endParaRPr lang="en-US" altLang="en-US" sz="2400" b="1" dirty="0"/>
          </a:p>
        </p:txBody>
      </p:sp>
      <p:pic>
        <p:nvPicPr>
          <p:cNvPr id="4" name="Picture 4" descr="j0299125"/>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8111358" y="3119438"/>
            <a:ext cx="1022350" cy="2519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a:xfrm>
            <a:off x="6345620" y="5726812"/>
            <a:ext cx="2494867" cy="549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buFont typeface="Monotype Sorts" charset="0"/>
              <a:buNone/>
            </a:pPr>
            <a:r>
              <a:rPr lang="en-GB" altLang="en-US" sz="1000" dirty="0"/>
              <a:t>Thomas Clough - seminar participant, quoted in Barnes L.B., Christensen C.R., Hansen A.J. (1984)</a:t>
            </a:r>
            <a:endParaRPr lang="en-GB" altLang="en-US" sz="1000" dirty="0"/>
          </a:p>
        </p:txBody>
      </p:sp>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Critical considerations</a:t>
            </a:r>
            <a:endParaRPr lang="tr-TR" dirty="0">
              <a:solidFill>
                <a:schemeClr val="tx2"/>
              </a:solidFill>
            </a:endParaRPr>
          </a:p>
        </p:txBody>
      </p:sp>
      <p:sp>
        <p:nvSpPr>
          <p:cNvPr id="3" name="Content Placeholder 2"/>
          <p:cNvSpPr>
            <a:spLocks noGrp="1"/>
          </p:cNvSpPr>
          <p:nvPr>
            <p:ph idx="1"/>
          </p:nvPr>
        </p:nvSpPr>
        <p:spPr/>
        <p:txBody>
          <a:bodyPr/>
          <a:lstStyle/>
          <a:p>
            <a:r>
              <a:rPr lang="en-US" altLang="en-US" dirty="0"/>
              <a:t>Who is to do the learning</a:t>
            </a:r>
          </a:p>
          <a:p>
            <a:pPr>
              <a:buNone/>
            </a:pPr>
            <a:endParaRPr lang="en-US" altLang="en-US" dirty="0"/>
          </a:p>
          <a:p>
            <a:r>
              <a:rPr lang="en-US" altLang="en-US" dirty="0"/>
              <a:t>What is to be learned</a:t>
            </a:r>
          </a:p>
          <a:p>
            <a:pPr>
              <a:buNone/>
            </a:pPr>
            <a:endParaRPr lang="en-US" altLang="en-US" dirty="0"/>
          </a:p>
          <a:p>
            <a:r>
              <a:rPr lang="en-US" altLang="en-US" dirty="0"/>
              <a:t>How is it to be learned</a:t>
            </a:r>
          </a:p>
          <a:p>
            <a:pPr>
              <a:buNone/>
            </a:pPr>
            <a:endParaRPr lang="en-US" altLang="en-US" dirty="0"/>
          </a:p>
          <a:p>
            <a:r>
              <a:rPr lang="en-US" altLang="en-US" dirty="0"/>
              <a:t>Where and under what circumstances is the </a:t>
            </a:r>
            <a:r>
              <a:rPr lang="en-US" altLang="en-US" dirty="0" smtClean="0"/>
              <a:t>learning</a:t>
            </a:r>
            <a:r>
              <a:rPr lang="tr-TR" altLang="en-US" dirty="0" smtClean="0"/>
              <a:t> </a:t>
            </a:r>
            <a:r>
              <a:rPr lang="en-US" altLang="en-US" dirty="0" smtClean="0"/>
              <a:t>to </a:t>
            </a:r>
            <a:r>
              <a:rPr lang="en-US" altLang="en-US" dirty="0"/>
              <a:t>take place</a:t>
            </a:r>
            <a:endParaRPr lang="en-US" altLang="en-US"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5029200" y="2514600"/>
            <a:ext cx="1739900" cy="173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43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ustom 3">
      <a:dk1>
        <a:sysClr val="windowText" lastClr="000000"/>
      </a:dk1>
      <a:lt1>
        <a:sysClr val="window" lastClr="FFFFFF"/>
      </a:lt1>
      <a:dk2>
        <a:srgbClr val="1F497D"/>
      </a:dk2>
      <a:lt2>
        <a:srgbClr val="EEECE1"/>
      </a:lt2>
      <a:accent1>
        <a:srgbClr val="4F81BD"/>
      </a:accent1>
      <a:accent2>
        <a:srgbClr val="EC1F29"/>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562</TotalTime>
  <Words>2874</Words>
  <Application>Microsoft Office PowerPoint</Application>
  <PresentationFormat>Custom</PresentationFormat>
  <Paragraphs>545</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Facet</vt:lpstr>
      <vt:lpstr>PowerPoint Presentation</vt:lpstr>
      <vt:lpstr>PowerPoint Presentation</vt:lpstr>
      <vt:lpstr>SECTION A – What is the Case Method?</vt:lpstr>
      <vt:lpstr>The Case Method can be described as…</vt:lpstr>
      <vt:lpstr>Experiential learning models like this Kolb cycle can be used to promote case study learning</vt:lpstr>
      <vt:lpstr>Value of the case method</vt:lpstr>
      <vt:lpstr>What do we mean by learning?</vt:lpstr>
      <vt:lpstr>Can the use of the case method promote learning?</vt:lpstr>
      <vt:lpstr>Critical considerations</vt:lpstr>
      <vt:lpstr>Beliefs about how we learn – Can you add to this list….?</vt:lpstr>
      <vt:lpstr>Other benefits of the case method</vt:lpstr>
      <vt:lpstr>The case method is not the panacea to all teaching and learning problems. The following other factors need to be taken into consideration too:</vt:lpstr>
      <vt:lpstr>We all learn differently.  The case method enables us to develop programmes that promote learning though input, discovery, and reflection</vt:lpstr>
      <vt:lpstr>Different ‘learning modes’ or alternative ‘learning loops’ enable us to devise three different pathways to learning:</vt:lpstr>
      <vt:lpstr>PowerPoint Presentation</vt:lpstr>
      <vt:lpstr>So, what is a case study?</vt:lpstr>
      <vt:lpstr>SECTION B – What makes a good case study learning session? </vt:lpstr>
      <vt:lpstr>What are the features of a “good” case in your context?</vt:lpstr>
      <vt:lpstr>What makes a good case?  Here are some suggestions from IMD, Switzerland</vt:lpstr>
      <vt:lpstr>Here are some suggestions from RSM Rotterdam.  A good case is….</vt:lpstr>
      <vt:lpstr>SECTION C – What are the different types of case study and how are they classified? </vt:lpstr>
      <vt:lpstr>Case Classification</vt:lpstr>
      <vt:lpstr>1. Types of cases</vt:lpstr>
      <vt:lpstr>2. Mode of Treatment of Case Data</vt:lpstr>
      <vt:lpstr>3. Case Presentational Format</vt:lpstr>
      <vt:lpstr>Different types of case study can provide practice in many different functions, including:</vt:lpstr>
      <vt:lpstr>SECTION D – What different roles and functions does the case tutor play?</vt:lpstr>
      <vt:lpstr>Roles of the instructor</vt:lpstr>
      <vt:lpstr>Different tutoring styles can be adopted according to the developmental level of the learner. This slide examines the arguments for more directive vs. non-directive styles</vt:lpstr>
      <vt:lpstr>Do’s and Don’ts for Case Tutors</vt:lpstr>
      <vt:lpstr>SECTION E – Developing a case teaching plan</vt:lpstr>
      <vt:lpstr>It often helps to explore a pre-study meeting with students to set out the guidelines for a healthy case session:</vt:lpstr>
      <vt:lpstr>Consider devising a case map, which should include the following:</vt:lpstr>
      <vt:lpstr>PowerPoint Presentation</vt:lpstr>
      <vt:lpstr>SECTION F – The case discussion</vt:lpstr>
      <vt:lpstr>Case ‘teaching’ is about</vt:lpstr>
      <vt:lpstr>Leading case discussions – what questions to ask</vt:lpstr>
      <vt:lpstr>Questions that test analytical support for contributions</vt:lpstr>
      <vt:lpstr>Questions that clarify contributions</vt:lpstr>
      <vt:lpstr>Ideas about how to evaluate the case discussion:</vt:lpstr>
      <vt:lpstr>Reflection is also achieved through feedback - giving and receiving</vt:lpstr>
      <vt:lpstr>Sınıf oturumunu değerlendirmek</vt:lpstr>
      <vt:lpstr>Vaka hazırlığı - bir liste</vt:lpstr>
      <vt:lpstr>PowerPoint Presentation</vt:lpstr>
      <vt:lpstr>How have you developed a case teaching plan in the past?   Here are some questions to reflect on:</vt:lpstr>
      <vt:lpstr>SECTION G – Using cases for assessment</vt:lpstr>
      <vt:lpstr>Cases For Assessment –  things to consider….</vt:lpstr>
      <vt:lpstr>Assessment criteria – what is being assessed – some suggestions:</vt:lpstr>
      <vt:lpstr>Assessing in-class contribution:</vt:lpstr>
      <vt:lpstr>Class participation/evaluation</vt:lpstr>
      <vt:lpstr>Peer assessment – a model approach</vt:lpstr>
      <vt:lpstr>Reflections on learning…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Case-Study Alliance Turkey (CAT) Projesi</dc:title>
  <dc:creator>Kutay Güneştepe</dc:creator>
  <cp:lastModifiedBy>Hilal Terzi</cp:lastModifiedBy>
  <cp:revision>123</cp:revision>
  <dcterms:created xsi:type="dcterms:W3CDTF">2016-05-23T12:47:43Z</dcterms:created>
  <dcterms:modified xsi:type="dcterms:W3CDTF">2018-10-23T11:06:29Z</dcterms:modified>
</cp:coreProperties>
</file>