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9"/>
  </p:notes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4" r:id="rId58"/>
    <p:sldId id="315" r:id="rId59"/>
    <p:sldId id="316" r:id="rId60"/>
    <p:sldId id="317" r:id="rId61"/>
    <p:sldId id="318" r:id="rId62"/>
    <p:sldId id="319" r:id="rId63"/>
    <p:sldId id="320" r:id="rId64"/>
    <p:sldId id="321" r:id="rId65"/>
    <p:sldId id="322" r:id="rId66"/>
    <p:sldId id="323" r:id="rId67"/>
    <p:sldId id="32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85" autoAdjust="0"/>
  </p:normalViewPr>
  <p:slideViewPr>
    <p:cSldViewPr snapToGrid="0">
      <p:cViewPr varScale="1">
        <p:scale>
          <a:sx n="46" d="100"/>
          <a:sy n="46" d="100"/>
        </p:scale>
        <p:origin x="155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39E55-91BB-4B68-B246-5D6B71543A6F}"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2B198-FD1D-47B6-8E67-B854BBE298A0}" type="slidenum">
              <a:rPr lang="en-US" smtClean="0"/>
              <a:t>‹#›</a:t>
            </a:fld>
            <a:endParaRPr lang="en-US"/>
          </a:p>
        </p:txBody>
      </p:sp>
    </p:spTree>
    <p:extLst>
      <p:ext uri="{BB962C8B-B14F-4D97-AF65-F5344CB8AC3E}">
        <p14:creationId xmlns:p14="http://schemas.microsoft.com/office/powerpoint/2010/main" val="195101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a:highlight>
                  <a:srgbClr val="000000">
                    <a:alpha val="0"/>
                  </a:srgbClr>
                </a:highlight>
                <a:latin typeface="Verdana" charset="0"/>
              </a:rPr>
              <a:t>the decision focus and 6 </a:t>
            </a:r>
            <a:r>
              <a:rPr lang="en-GB" dirty="0" err="1">
                <a:highlight>
                  <a:srgbClr val="000000">
                    <a:alpha val="0"/>
                  </a:srgbClr>
                </a:highlight>
                <a:latin typeface="Verdana" charset="0"/>
              </a:rPr>
              <a:t>Ws</a:t>
            </a:r>
            <a:r>
              <a:rPr lang="en-GB" dirty="0">
                <a:highlight>
                  <a:srgbClr val="000000">
                    <a:alpha val="0"/>
                  </a:srgbClr>
                </a:highlight>
                <a:latin typeface="Verdana" charset="0"/>
              </a:rPr>
              <a:t> (who, what, where, when, why, and how)</a:t>
            </a:r>
          </a:p>
          <a:p>
            <a:pPr eaLnBrk="1" hangingPunct="1">
              <a:defRPr/>
            </a:pPr>
            <a:endParaRPr lang="en-GB" dirty="0">
              <a:highlight>
                <a:srgbClr val="000000">
                  <a:alpha val="0"/>
                </a:srgbClr>
              </a:highlight>
              <a:latin typeface="Verdana" charset="0"/>
            </a:endParaRPr>
          </a:p>
          <a:p>
            <a:pPr eaLnBrk="1" hangingPunct="1">
              <a:lnSpc>
                <a:spcPct val="90000"/>
              </a:lnSpc>
              <a:defRPr/>
            </a:pPr>
            <a:r>
              <a:rPr lang="en-GB" dirty="0">
                <a:highlight>
                  <a:srgbClr val="000000">
                    <a:alpha val="0"/>
                  </a:srgbClr>
                </a:highlight>
                <a:latin typeface="Verdana" charset="0"/>
              </a:rPr>
              <a:t>just enough for case discussion: case study is not company history</a:t>
            </a:r>
            <a:r>
              <a:rPr lang="en-US" altLang="zh-CN" dirty="0">
                <a:highlight>
                  <a:srgbClr val="000000">
                    <a:alpha val="0"/>
                  </a:srgbClr>
                </a:highlight>
                <a:latin typeface="Verdana" charset="0"/>
              </a:rPr>
              <a:t>,</a:t>
            </a:r>
            <a:r>
              <a:rPr lang="zh-CN" altLang="en-US" dirty="0">
                <a:highlight>
                  <a:srgbClr val="000000">
                    <a:alpha val="0"/>
                  </a:srgbClr>
                </a:highlight>
                <a:latin typeface="Verdana" charset="0"/>
              </a:rPr>
              <a:t> </a:t>
            </a:r>
            <a:r>
              <a:rPr lang="en-GB" dirty="0">
                <a:highlight>
                  <a:srgbClr val="000000">
                    <a:alpha val="0"/>
                  </a:srgbClr>
                </a:highlight>
                <a:latin typeface="Verdana" charset="0"/>
              </a:rPr>
              <a:t>use exhibits to enhance understanding</a:t>
            </a:r>
          </a:p>
          <a:p>
            <a:pPr eaLnBrk="1" hangingPunct="1">
              <a:lnSpc>
                <a:spcPct val="90000"/>
              </a:lnSpc>
              <a:defRPr/>
            </a:pPr>
            <a:endParaRPr lang="en-GB" dirty="0">
              <a:highlight>
                <a:srgbClr val="000000">
                  <a:alpha val="0"/>
                </a:srgbClr>
              </a:highlight>
              <a:latin typeface="Verdana" charset="0"/>
            </a:endParaRPr>
          </a:p>
          <a:p>
            <a:pPr eaLnBrk="1" hangingPunct="1">
              <a:lnSpc>
                <a:spcPct val="90000"/>
              </a:lnSpc>
              <a:defRPr/>
            </a:pPr>
            <a:r>
              <a:rPr lang="en-GB" dirty="0">
                <a:highlight>
                  <a:srgbClr val="000000">
                    <a:alpha val="0"/>
                  </a:srgbClr>
                </a:highlight>
                <a:latin typeface="Verdana" charset="0"/>
              </a:rPr>
              <a:t>restating the issue and mapping out options facing the protagonist </a:t>
            </a: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3</a:t>
            </a:fld>
            <a:endParaRPr lang="en-US"/>
          </a:p>
        </p:txBody>
      </p:sp>
    </p:spTree>
    <p:extLst>
      <p:ext uri="{BB962C8B-B14F-4D97-AF65-F5344CB8AC3E}">
        <p14:creationId xmlns:p14="http://schemas.microsoft.com/office/powerpoint/2010/main" val="252841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zh-CN" dirty="0">
                <a:highlight>
                  <a:srgbClr val="000000">
                    <a:alpha val="0"/>
                  </a:srgbClr>
                </a:highlight>
                <a:latin typeface="Arial" charset="0"/>
                <a:ea typeface="MS PGothic" charset="0"/>
              </a:rPr>
              <a:t>Incomplete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biased</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info</a:t>
            </a:r>
            <a:endParaRPr lang="tr-TR" altLang="zh-CN" dirty="0">
              <a:highlight>
                <a:srgbClr val="000000">
                  <a:alpha val="0"/>
                </a:srgbClr>
              </a:highlight>
              <a:latin typeface="Arial" charset="0"/>
              <a:ea typeface="MS PGothic" charset="0"/>
            </a:endParaRPr>
          </a:p>
          <a:p>
            <a:pPr eaLnBrk="1" hangingPunct="1">
              <a:defRPr/>
            </a:pPr>
            <a:endParaRPr lang="en-US" altLang="zh-CN" dirty="0">
              <a:highlight>
                <a:srgbClr val="000000">
                  <a:alpha val="0"/>
                </a:srgbClr>
              </a:highlight>
              <a:latin typeface="Arial" charset="0"/>
              <a:ea typeface="MS PGothic" charset="0"/>
            </a:endParaRPr>
          </a:p>
          <a:p>
            <a:pPr eaLnBrk="1" hangingPunct="1">
              <a:defRPr/>
            </a:pPr>
            <a:r>
              <a:rPr lang="en-US" altLang="zh-CN" dirty="0">
                <a:highlight>
                  <a:srgbClr val="000000">
                    <a:alpha val="0"/>
                  </a:srgbClr>
                </a:highlight>
                <a:latin typeface="Arial" charset="0"/>
                <a:ea typeface="MS PGothic" charset="0"/>
              </a:rPr>
              <a:t>Omit info, omit perspectives</a:t>
            </a:r>
          </a:p>
          <a:p>
            <a:pPr eaLnBrk="1" hangingPunct="1">
              <a:defRPr/>
            </a:pPr>
            <a:endParaRPr lang="tr-TR" altLang="zh-CN" dirty="0">
              <a:highlight>
                <a:srgbClr val="000000">
                  <a:alpha val="0"/>
                </a:srgbClr>
              </a:highlight>
              <a:latin typeface="Arial" charset="0"/>
              <a:ea typeface="MS PGothic" charset="0"/>
            </a:endParaRPr>
          </a:p>
          <a:p>
            <a:pPr eaLnBrk="1" hangingPunct="1">
              <a:defRPr/>
            </a:pPr>
            <a:r>
              <a:rPr lang="en-US" altLang="zh-CN" dirty="0">
                <a:highlight>
                  <a:srgbClr val="000000">
                    <a:alpha val="0"/>
                  </a:srgbClr>
                </a:highlight>
                <a:latin typeface="Arial" charset="0"/>
                <a:ea typeface="MS PGothic" charset="0"/>
              </a:rPr>
              <a:t>What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not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to</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say</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is</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more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important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than</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what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to</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say</a:t>
            </a:r>
            <a:r>
              <a:rPr lang="zh-CN" altLang="en-US" dirty="0">
                <a:highlight>
                  <a:srgbClr val="000000">
                    <a:alpha val="0"/>
                  </a:srgbClr>
                </a:highlight>
                <a:latin typeface="Arial" charset="0"/>
                <a:ea typeface="MS PGothic" charset="0"/>
              </a:rPr>
              <a:t> </a:t>
            </a:r>
            <a:endParaRPr lang="en-US" dirty="0">
              <a:highlight>
                <a:srgbClr val="000000">
                  <a:alpha val="0"/>
                </a:srgbClr>
              </a:highlight>
              <a:latin typeface="Arial"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17</a:t>
            </a:fld>
            <a:endParaRPr lang="en-US"/>
          </a:p>
        </p:txBody>
      </p:sp>
    </p:spTree>
    <p:extLst>
      <p:ext uri="{BB962C8B-B14F-4D97-AF65-F5344CB8AC3E}">
        <p14:creationId xmlns:p14="http://schemas.microsoft.com/office/powerpoint/2010/main" val="3354578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highlight>
                  <a:srgbClr val="000000">
                    <a:alpha val="0"/>
                  </a:srgbClr>
                </a:highlight>
                <a:latin typeface="Arial" charset="0"/>
                <a:cs typeface="+mn-cs"/>
              </a:rPr>
              <a:t>You’re writing for many strangers, not for peers. </a:t>
            </a: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20</a:t>
            </a:fld>
            <a:endParaRPr lang="en-US"/>
          </a:p>
        </p:txBody>
      </p:sp>
    </p:spTree>
    <p:extLst>
      <p:ext uri="{BB962C8B-B14F-4D97-AF65-F5344CB8AC3E}">
        <p14:creationId xmlns:p14="http://schemas.microsoft.com/office/powerpoint/2010/main" val="2564506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effectLst/>
              </a:defRPr>
            </a:pPr>
            <a:endParaRPr lang="en-GB" dirty="0">
              <a:effectLst/>
              <a:latin typeface="Verdana" charset="0"/>
            </a:endParaRP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21</a:t>
            </a:fld>
            <a:endParaRPr lang="en-US"/>
          </a:p>
        </p:txBody>
      </p:sp>
    </p:spTree>
    <p:extLst>
      <p:ext uri="{BB962C8B-B14F-4D97-AF65-F5344CB8AC3E}">
        <p14:creationId xmlns:p14="http://schemas.microsoft.com/office/powerpoint/2010/main" val="1045510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hangingPunct="1">
              <a:defRPr>
                <a:effectLst/>
              </a:defRPr>
            </a:pPr>
            <a:endParaRPr lang="en-GB" dirty="0">
              <a:effectLst/>
              <a:latin typeface="Verdana" charset="0"/>
            </a:endParaRP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22</a:t>
            </a:fld>
            <a:endParaRPr lang="en-US"/>
          </a:p>
        </p:txBody>
      </p:sp>
    </p:spTree>
    <p:extLst>
      <p:ext uri="{BB962C8B-B14F-4D97-AF65-F5344CB8AC3E}">
        <p14:creationId xmlns:p14="http://schemas.microsoft.com/office/powerpoint/2010/main" val="527819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zh-CN" dirty="0">
                <a:highlight>
                  <a:srgbClr val="000000">
                    <a:alpha val="0"/>
                  </a:srgbClr>
                </a:highlight>
                <a:latin typeface="Arial" charset="0"/>
                <a:cs typeface="+mn-cs"/>
              </a:rPr>
              <a:t>Mode:</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point</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of</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view</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(manager,</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consultant,</a:t>
            </a:r>
            <a:r>
              <a:rPr lang="zh-CN" altLang="en-US" dirty="0">
                <a:highlight>
                  <a:srgbClr val="000000">
                    <a:alpha val="0"/>
                  </a:srgbClr>
                </a:highlight>
                <a:latin typeface="Arial" charset="0"/>
                <a:cs typeface="+mn-cs"/>
              </a:rPr>
              <a:t> </a:t>
            </a:r>
            <a:r>
              <a:rPr lang="en-US" altLang="zh-CN" dirty="0" err="1">
                <a:highlight>
                  <a:srgbClr val="000000">
                    <a:alpha val="0"/>
                  </a:srgbClr>
                </a:highlight>
                <a:latin typeface="Arial" charset="0"/>
                <a:cs typeface="+mn-cs"/>
              </a:rPr>
              <a:t>etc</a:t>
            </a:r>
            <a:r>
              <a:rPr lang="en-US" altLang="zh-CN" dirty="0">
                <a:highlight>
                  <a:srgbClr val="000000">
                    <a:alpha val="0"/>
                  </a:srgbClr>
                </a:highlight>
                <a:latin typeface="Arial" charset="0"/>
                <a:cs typeface="+mn-cs"/>
              </a:rPr>
              <a:t>)</a:t>
            </a:r>
            <a:endParaRPr lang="tr-TR" altLang="zh-CN" dirty="0">
              <a:highlight>
                <a:srgbClr val="000000">
                  <a:alpha val="0"/>
                </a:srgbClr>
              </a:highlight>
              <a:latin typeface="Arial" charset="0"/>
              <a:cs typeface="+mn-cs"/>
            </a:endParaRPr>
          </a:p>
          <a:p>
            <a:pPr eaLnBrk="1" hangingPunct="1">
              <a:defRPr/>
            </a:pPr>
            <a:endParaRPr lang="en-US" altLang="zh-CN" dirty="0">
              <a:highlight>
                <a:srgbClr val="000000">
                  <a:alpha val="0"/>
                </a:srgbClr>
              </a:highlight>
              <a:latin typeface="Arial" charset="0"/>
              <a:cs typeface="+mn-cs"/>
            </a:endParaRPr>
          </a:p>
          <a:p>
            <a:pPr eaLnBrk="1" hangingPunct="1">
              <a:defRPr/>
            </a:pPr>
            <a:r>
              <a:rPr lang="en-US" altLang="zh-CN" dirty="0">
                <a:highlight>
                  <a:srgbClr val="000000">
                    <a:alpha val="0"/>
                  </a:srgbClr>
                </a:highlight>
                <a:latin typeface="Arial" charset="0"/>
                <a:cs typeface="+mn-cs"/>
              </a:rPr>
              <a:t>Treatment:</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Inductive,</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deductive,</a:t>
            </a:r>
            <a:r>
              <a:rPr lang="zh-CN" altLang="en-US" dirty="0">
                <a:highlight>
                  <a:srgbClr val="000000">
                    <a:alpha val="0"/>
                  </a:srgbClr>
                </a:highlight>
                <a:latin typeface="Arial" charset="0"/>
                <a:cs typeface="+mn-cs"/>
              </a:rPr>
              <a:t> </a:t>
            </a:r>
            <a:r>
              <a:rPr lang="en-US" altLang="zh-CN" dirty="0" err="1">
                <a:highlight>
                  <a:srgbClr val="000000">
                    <a:alpha val="0"/>
                  </a:srgbClr>
                </a:highlight>
                <a:latin typeface="Arial" charset="0"/>
                <a:cs typeface="+mn-cs"/>
              </a:rPr>
              <a:t>Invergent</a:t>
            </a:r>
            <a:r>
              <a:rPr lang="zh-CN" altLang="zh-CN" dirty="0">
                <a:highlight>
                  <a:srgbClr val="000000">
                    <a:alpha val="0"/>
                  </a:srgbClr>
                </a:highlight>
                <a:latin typeface="Arial" charset="0"/>
                <a:cs typeface="+mn-cs"/>
              </a:rPr>
              <a:t>,</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divergent</a:t>
            </a:r>
            <a:endParaRPr lang="en-US" dirty="0">
              <a:highlight>
                <a:srgbClr val="000000">
                  <a:alpha val="0"/>
                </a:srgbClr>
              </a:highlight>
              <a:latin typeface="Arial" charset="0"/>
              <a:cs typeface="+mn-cs"/>
            </a:endParaRP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25</a:t>
            </a:fld>
            <a:endParaRPr lang="en-US"/>
          </a:p>
        </p:txBody>
      </p:sp>
    </p:spTree>
    <p:extLst>
      <p:ext uri="{BB962C8B-B14F-4D97-AF65-F5344CB8AC3E}">
        <p14:creationId xmlns:p14="http://schemas.microsoft.com/office/powerpoint/2010/main" val="66065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zh-CN" dirty="0">
                <a:latin typeface="Arial" charset="0"/>
                <a:cs typeface="+mn-cs"/>
              </a:rPr>
              <a:t>Timing:</a:t>
            </a:r>
            <a:endParaRPr lang="tr-TR" altLang="zh-CN" dirty="0">
              <a:latin typeface="Arial" charset="0"/>
              <a:cs typeface="+mn-cs"/>
            </a:endParaRPr>
          </a:p>
          <a:p>
            <a:pPr eaLnBrk="1" hangingPunct="1">
              <a:defRPr/>
            </a:pPr>
            <a:endParaRPr lang="en-US" altLang="zh-CN" dirty="0">
              <a:latin typeface="Arial" charset="0"/>
              <a:cs typeface="+mn-cs"/>
            </a:endParaRPr>
          </a:p>
          <a:p>
            <a:pPr eaLnBrk="1" hangingPunct="1">
              <a:defRPr/>
            </a:pPr>
            <a:r>
              <a:rPr lang="zh-CN" altLang="zh-CN" dirty="0">
                <a:latin typeface="Arial" charset="0"/>
                <a:cs typeface="+mn-cs"/>
              </a:rPr>
              <a:t>H</a:t>
            </a:r>
            <a:r>
              <a:rPr lang="en-US" altLang="zh-CN" dirty="0" err="1">
                <a:latin typeface="Arial" charset="0"/>
                <a:cs typeface="+mn-cs"/>
              </a:rPr>
              <a:t>ousingAnywhere</a:t>
            </a:r>
            <a:r>
              <a:rPr lang="zh-CN" altLang="en-US" dirty="0">
                <a:latin typeface="Arial" charset="0"/>
                <a:cs typeface="+mn-cs"/>
              </a:rPr>
              <a:t> </a:t>
            </a:r>
            <a:r>
              <a:rPr lang="en-US" altLang="zh-CN" dirty="0">
                <a:latin typeface="Arial" charset="0"/>
                <a:cs typeface="+mn-cs"/>
              </a:rPr>
              <a:t>–</a:t>
            </a:r>
            <a:r>
              <a:rPr lang="zh-CN" altLang="en-US" dirty="0">
                <a:latin typeface="Arial" charset="0"/>
                <a:cs typeface="+mn-cs"/>
              </a:rPr>
              <a:t> </a:t>
            </a:r>
            <a:r>
              <a:rPr lang="en-US" altLang="zh-CN" dirty="0">
                <a:latin typeface="Arial" charset="0"/>
                <a:cs typeface="+mn-cs"/>
              </a:rPr>
              <a:t>beginning</a:t>
            </a:r>
            <a:r>
              <a:rPr lang="zh-CN" altLang="en-US" dirty="0">
                <a:latin typeface="Arial" charset="0"/>
                <a:cs typeface="+mn-cs"/>
              </a:rPr>
              <a:t> </a:t>
            </a:r>
            <a:r>
              <a:rPr lang="en-US" altLang="zh-CN" dirty="0">
                <a:latin typeface="Arial" charset="0"/>
                <a:cs typeface="+mn-cs"/>
              </a:rPr>
              <a:t>how</a:t>
            </a:r>
            <a:r>
              <a:rPr lang="zh-CN" altLang="en-US" dirty="0">
                <a:latin typeface="Arial" charset="0"/>
                <a:cs typeface="+mn-cs"/>
              </a:rPr>
              <a:t> </a:t>
            </a:r>
            <a:r>
              <a:rPr lang="en-US" altLang="zh-CN" dirty="0">
                <a:latin typeface="Arial" charset="0"/>
                <a:cs typeface="+mn-cs"/>
              </a:rPr>
              <a:t>to</a:t>
            </a:r>
            <a:r>
              <a:rPr lang="zh-CN" altLang="en-US" dirty="0">
                <a:latin typeface="Arial" charset="0"/>
                <a:cs typeface="+mn-cs"/>
              </a:rPr>
              <a:t> </a:t>
            </a:r>
            <a:r>
              <a:rPr lang="en-US" altLang="zh-CN" dirty="0">
                <a:latin typeface="Arial" charset="0"/>
                <a:cs typeface="+mn-cs"/>
              </a:rPr>
              <a:t>expand</a:t>
            </a:r>
            <a:r>
              <a:rPr lang="zh-CN" altLang="en-US" dirty="0">
                <a:latin typeface="Arial" charset="0"/>
                <a:cs typeface="+mn-cs"/>
              </a:rPr>
              <a:t> </a:t>
            </a:r>
            <a:r>
              <a:rPr lang="en-US" altLang="zh-CN" dirty="0">
                <a:latin typeface="Arial" charset="0"/>
                <a:cs typeface="+mn-cs"/>
              </a:rPr>
              <a:t>internationally,</a:t>
            </a:r>
            <a:r>
              <a:rPr lang="zh-CN" altLang="en-US" dirty="0">
                <a:latin typeface="Arial" charset="0"/>
                <a:cs typeface="+mn-cs"/>
              </a:rPr>
              <a:t> </a:t>
            </a:r>
            <a:r>
              <a:rPr lang="en-US" altLang="zh-CN" dirty="0">
                <a:latin typeface="Arial" charset="0"/>
                <a:cs typeface="+mn-cs"/>
              </a:rPr>
              <a:t>insufficient</a:t>
            </a:r>
            <a:r>
              <a:rPr lang="zh-CN" altLang="en-US" dirty="0">
                <a:latin typeface="Arial" charset="0"/>
                <a:cs typeface="+mn-cs"/>
              </a:rPr>
              <a:t> </a:t>
            </a:r>
            <a:r>
              <a:rPr lang="en-US" altLang="zh-CN" dirty="0">
                <a:latin typeface="Arial" charset="0"/>
                <a:cs typeface="+mn-cs"/>
              </a:rPr>
              <a:t>users,</a:t>
            </a:r>
            <a:r>
              <a:rPr lang="zh-CN" altLang="en-US" dirty="0">
                <a:latin typeface="Arial" charset="0"/>
                <a:cs typeface="+mn-cs"/>
              </a:rPr>
              <a:t> </a:t>
            </a:r>
            <a:r>
              <a:rPr lang="en-US" altLang="zh-CN" dirty="0">
                <a:latin typeface="Arial" charset="0"/>
                <a:cs typeface="+mn-cs"/>
              </a:rPr>
              <a:t>financing</a:t>
            </a:r>
            <a:r>
              <a:rPr lang="zh-CN" altLang="en-US" dirty="0">
                <a:latin typeface="Arial" charset="0"/>
                <a:cs typeface="+mn-cs"/>
              </a:rPr>
              <a:t> </a:t>
            </a:r>
            <a:r>
              <a:rPr lang="en-US" altLang="zh-CN" dirty="0">
                <a:latin typeface="Arial" charset="0"/>
                <a:cs typeface="+mn-cs"/>
              </a:rPr>
              <a:t>attract</a:t>
            </a:r>
            <a:r>
              <a:rPr lang="zh-CN" altLang="en-US" dirty="0">
                <a:latin typeface="Arial" charset="0"/>
                <a:cs typeface="+mn-cs"/>
              </a:rPr>
              <a:t> </a:t>
            </a:r>
            <a:r>
              <a:rPr lang="en-US" altLang="zh-CN" dirty="0">
                <a:latin typeface="Arial" charset="0"/>
                <a:cs typeface="+mn-cs"/>
              </a:rPr>
              <a:t>investors</a:t>
            </a:r>
            <a:endParaRPr lang="tr-TR" altLang="zh-CN" dirty="0">
              <a:latin typeface="Arial" charset="0"/>
              <a:cs typeface="+mn-cs"/>
            </a:endParaRPr>
          </a:p>
          <a:p>
            <a:pPr eaLnBrk="1" hangingPunct="1">
              <a:defRPr/>
            </a:pPr>
            <a:endParaRPr lang="en-US" dirty="0">
              <a:latin typeface="Arial" charset="0"/>
              <a:cs typeface="+mn-cs"/>
            </a:endParaRPr>
          </a:p>
          <a:p>
            <a:pPr eaLnBrk="1" hangingPunct="1">
              <a:defRPr/>
            </a:pPr>
            <a:r>
              <a:rPr lang="en-US" dirty="0" err="1">
                <a:latin typeface="Arial" charset="0"/>
                <a:cs typeface="+mn-cs"/>
              </a:rPr>
              <a:t>Dacom</a:t>
            </a:r>
            <a:r>
              <a:rPr lang="en-US" dirty="0">
                <a:latin typeface="Arial" charset="0"/>
                <a:cs typeface="+mn-cs"/>
              </a:rPr>
              <a:t>:</a:t>
            </a:r>
            <a:r>
              <a:rPr lang="en-US" baseline="0" dirty="0">
                <a:latin typeface="Arial" charset="0"/>
                <a:cs typeface="+mn-cs"/>
              </a:rPr>
              <a:t> hire the person – whether I shall hire him, already hired not deliver- whether I shall fire him, after firing what kind of sales person should I hire – me/my daughter/…?</a:t>
            </a:r>
            <a:endParaRPr lang="tr-TR" baseline="0" dirty="0">
              <a:latin typeface="Arial" charset="0"/>
              <a:cs typeface="+mn-cs"/>
            </a:endParaRPr>
          </a:p>
          <a:p>
            <a:pPr eaLnBrk="1" hangingPunct="1">
              <a:defRPr/>
            </a:pPr>
            <a:endParaRPr lang="en-US" baseline="0" dirty="0">
              <a:latin typeface="Arial" charset="0"/>
              <a:cs typeface="+mn-cs"/>
            </a:endParaRPr>
          </a:p>
          <a:p>
            <a:pPr eaLnBrk="1" hangingPunct="1">
              <a:defRPr/>
            </a:pPr>
            <a:r>
              <a:rPr lang="en-US" baseline="0" dirty="0" err="1">
                <a:latin typeface="Arial" charset="0"/>
                <a:cs typeface="+mn-cs"/>
              </a:rPr>
              <a:t>Fairphone</a:t>
            </a:r>
            <a:r>
              <a:rPr lang="en-US" baseline="0" dirty="0">
                <a:latin typeface="Arial" charset="0"/>
                <a:cs typeface="+mn-cs"/>
              </a:rPr>
              <a:t>: 1. from campaign to phone what to do? 2. made the phone, how keep costs low and socially responsible? 3. circular economy, how to implement? </a:t>
            </a:r>
          </a:p>
          <a:p>
            <a:pPr eaLnBrk="1" hangingPunct="1">
              <a:defRPr/>
            </a:pPr>
            <a:endParaRPr lang="en-US" baseline="0" dirty="0">
              <a:latin typeface="Arial" charset="0"/>
              <a:cs typeface="+mn-cs"/>
            </a:endParaRPr>
          </a:p>
          <a:p>
            <a:pPr eaLnBrk="1" hangingPunct="1">
              <a:defRPr/>
            </a:pPr>
            <a:r>
              <a:rPr lang="en-US" baseline="0" dirty="0">
                <a:latin typeface="Arial" charset="0"/>
                <a:cs typeface="+mn-cs"/>
              </a:rPr>
              <a:t>Multiple protagonists: HBR (his &amp; her version), German nuclear powerplant (shareholders – pension funds, regional government, employees)</a:t>
            </a: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26</a:t>
            </a:fld>
            <a:endParaRPr lang="en-US"/>
          </a:p>
        </p:txBody>
      </p:sp>
    </p:spTree>
    <p:extLst>
      <p:ext uri="{BB962C8B-B14F-4D97-AF65-F5344CB8AC3E}">
        <p14:creationId xmlns:p14="http://schemas.microsoft.com/office/powerpoint/2010/main" val="391937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highlight>
                  <a:srgbClr val="000000">
                    <a:alpha val="0"/>
                  </a:srgbClr>
                </a:highlight>
                <a:latin typeface="Arial" charset="0"/>
                <a:cs typeface="+mn-cs"/>
              </a:rPr>
              <a:t>Give out the exercise for case focus</a:t>
            </a:r>
          </a:p>
        </p:txBody>
      </p:sp>
      <p:sp>
        <p:nvSpPr>
          <p:cNvPr id="4" name="Slide Number Placeholder 3"/>
          <p:cNvSpPr>
            <a:spLocks noGrp="1"/>
          </p:cNvSpPr>
          <p:nvPr>
            <p:ph type="sldNum" sz="quarter" idx="10"/>
          </p:nvPr>
        </p:nvSpPr>
        <p:spPr/>
        <p:txBody>
          <a:bodyPr/>
          <a:lstStyle/>
          <a:p>
            <a:fld id="{0F22B198-FD1D-47B6-8E67-B854BBE298A0}" type="slidenum">
              <a:rPr lang="en-US" smtClean="0"/>
              <a:t>27</a:t>
            </a:fld>
            <a:endParaRPr lang="en-US"/>
          </a:p>
        </p:txBody>
      </p:sp>
    </p:spTree>
    <p:extLst>
      <p:ext uri="{BB962C8B-B14F-4D97-AF65-F5344CB8AC3E}">
        <p14:creationId xmlns:p14="http://schemas.microsoft.com/office/powerpoint/2010/main" val="50251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highlight>
                  <a:srgbClr val="000000">
                    <a:alpha val="0"/>
                  </a:srgbClr>
                </a:highlight>
                <a:latin typeface="Arial" charset="0"/>
                <a:cs typeface="+mn-cs"/>
              </a:rPr>
              <a:t>Give out the exercise for case focus</a:t>
            </a: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28</a:t>
            </a:fld>
            <a:endParaRPr lang="en-US"/>
          </a:p>
        </p:txBody>
      </p:sp>
    </p:spTree>
    <p:extLst>
      <p:ext uri="{BB962C8B-B14F-4D97-AF65-F5344CB8AC3E}">
        <p14:creationId xmlns:p14="http://schemas.microsoft.com/office/powerpoint/2010/main" val="1355412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effectLst/>
              </a:defRPr>
            </a:pPr>
            <a:endParaRPr lang="en-GB" dirty="0">
              <a:effectLst/>
              <a:latin typeface="Verdana" charset="0"/>
            </a:endParaRP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34</a:t>
            </a:fld>
            <a:endParaRPr lang="en-US"/>
          </a:p>
        </p:txBody>
      </p:sp>
    </p:spTree>
    <p:extLst>
      <p:ext uri="{BB962C8B-B14F-4D97-AF65-F5344CB8AC3E}">
        <p14:creationId xmlns:p14="http://schemas.microsoft.com/office/powerpoint/2010/main" val="52373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zh-CN" dirty="0">
                <a:highlight>
                  <a:srgbClr val="000000">
                    <a:alpha val="0"/>
                  </a:srgbClr>
                </a:highlight>
                <a:latin typeface="Arial" charset="0"/>
                <a:cs typeface="+mn-cs"/>
              </a:rPr>
              <a:t>Timing:</a:t>
            </a:r>
            <a:endParaRPr lang="tr-TR" altLang="zh-CN" dirty="0">
              <a:highlight>
                <a:srgbClr val="000000">
                  <a:alpha val="0"/>
                </a:srgbClr>
              </a:highlight>
              <a:latin typeface="Arial" charset="0"/>
              <a:cs typeface="+mn-cs"/>
            </a:endParaRPr>
          </a:p>
          <a:p>
            <a:pPr eaLnBrk="1" hangingPunct="1">
              <a:defRPr/>
            </a:pPr>
            <a:endParaRPr lang="en-US" altLang="zh-CN" dirty="0">
              <a:highlight>
                <a:srgbClr val="000000">
                  <a:alpha val="0"/>
                </a:srgbClr>
              </a:highlight>
              <a:latin typeface="Arial" charset="0"/>
              <a:cs typeface="+mn-cs"/>
            </a:endParaRPr>
          </a:p>
          <a:p>
            <a:pPr eaLnBrk="1" hangingPunct="1">
              <a:defRPr/>
            </a:pPr>
            <a:r>
              <a:rPr lang="zh-CN" altLang="zh-CN" dirty="0">
                <a:highlight>
                  <a:srgbClr val="000000">
                    <a:alpha val="0"/>
                  </a:srgbClr>
                </a:highlight>
                <a:latin typeface="Arial" charset="0"/>
                <a:cs typeface="+mn-cs"/>
              </a:rPr>
              <a:t>H</a:t>
            </a:r>
            <a:r>
              <a:rPr lang="en-US" altLang="zh-CN" dirty="0" err="1">
                <a:highlight>
                  <a:srgbClr val="000000">
                    <a:alpha val="0"/>
                  </a:srgbClr>
                </a:highlight>
                <a:latin typeface="Arial" charset="0"/>
                <a:cs typeface="+mn-cs"/>
              </a:rPr>
              <a:t>ousingAnywhere</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beginning</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how</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to</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expand</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internationally,</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insufficient</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users,</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financing</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attract</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investors</a:t>
            </a:r>
            <a:endParaRPr lang="tr-TR" altLang="zh-CN" dirty="0">
              <a:highlight>
                <a:srgbClr val="000000">
                  <a:alpha val="0"/>
                </a:srgbClr>
              </a:highlight>
              <a:latin typeface="Arial" charset="0"/>
              <a:cs typeface="+mn-cs"/>
            </a:endParaRPr>
          </a:p>
          <a:p>
            <a:pPr eaLnBrk="1" hangingPunct="1">
              <a:defRPr/>
            </a:pPr>
            <a:endParaRPr lang="en-US" dirty="0">
              <a:highlight>
                <a:srgbClr val="000000">
                  <a:alpha val="0"/>
                </a:srgbClr>
              </a:highlight>
              <a:latin typeface="Arial" charset="0"/>
              <a:cs typeface="+mn-cs"/>
            </a:endParaRPr>
          </a:p>
          <a:p>
            <a:pPr eaLnBrk="1" hangingPunct="1">
              <a:defRPr/>
            </a:pPr>
            <a:r>
              <a:rPr lang="en-US" dirty="0" err="1">
                <a:highlight>
                  <a:srgbClr val="000000">
                    <a:alpha val="0"/>
                  </a:srgbClr>
                </a:highlight>
                <a:latin typeface="Arial" charset="0"/>
                <a:cs typeface="+mn-cs"/>
              </a:rPr>
              <a:t>Dacom</a:t>
            </a:r>
            <a:r>
              <a:rPr lang="en-US" dirty="0">
                <a:highlight>
                  <a:srgbClr val="000000">
                    <a:alpha val="0"/>
                  </a:srgbClr>
                </a:highlight>
                <a:latin typeface="Arial" charset="0"/>
                <a:cs typeface="+mn-cs"/>
              </a:rPr>
              <a:t>:</a:t>
            </a:r>
            <a:r>
              <a:rPr lang="en-US" baseline="0" dirty="0">
                <a:highlight>
                  <a:srgbClr val="000000">
                    <a:alpha val="0"/>
                  </a:srgbClr>
                </a:highlight>
                <a:latin typeface="Arial" charset="0"/>
                <a:cs typeface="+mn-cs"/>
              </a:rPr>
              <a:t> hire the person – whether I shall hire him, already hired not deliver- whether I shall fire him, after firing what kind of sales person should I hire – me/my daughter/…?</a:t>
            </a:r>
            <a:endParaRPr lang="tr-TR" baseline="0" dirty="0">
              <a:highlight>
                <a:srgbClr val="000000">
                  <a:alpha val="0"/>
                </a:srgbClr>
              </a:highlight>
              <a:latin typeface="Arial" charset="0"/>
              <a:cs typeface="+mn-cs"/>
            </a:endParaRPr>
          </a:p>
          <a:p>
            <a:pPr eaLnBrk="1" hangingPunct="1">
              <a:defRPr/>
            </a:pPr>
            <a:endParaRPr lang="en-US" baseline="0" dirty="0">
              <a:highlight>
                <a:srgbClr val="000000">
                  <a:alpha val="0"/>
                </a:srgbClr>
              </a:highlight>
              <a:latin typeface="Arial" charset="0"/>
              <a:cs typeface="+mn-cs"/>
            </a:endParaRPr>
          </a:p>
          <a:p>
            <a:pPr eaLnBrk="1" hangingPunct="1">
              <a:defRPr/>
            </a:pPr>
            <a:r>
              <a:rPr lang="en-US" baseline="0" dirty="0" err="1">
                <a:highlight>
                  <a:srgbClr val="000000">
                    <a:alpha val="0"/>
                  </a:srgbClr>
                </a:highlight>
                <a:latin typeface="Arial" charset="0"/>
                <a:cs typeface="+mn-cs"/>
              </a:rPr>
              <a:t>Fairphone</a:t>
            </a:r>
            <a:r>
              <a:rPr lang="en-US" baseline="0" dirty="0">
                <a:highlight>
                  <a:srgbClr val="000000">
                    <a:alpha val="0"/>
                  </a:srgbClr>
                </a:highlight>
                <a:latin typeface="Arial" charset="0"/>
                <a:cs typeface="+mn-cs"/>
              </a:rPr>
              <a:t>: 1. from campaign to phone what to do? 2. made the phone, how keep costs low and socially responsible? 3. circular economy, how to implement? </a:t>
            </a:r>
          </a:p>
          <a:p>
            <a:pPr eaLnBrk="1" hangingPunct="1">
              <a:defRPr/>
            </a:pPr>
            <a:endParaRPr lang="en-US" baseline="0" dirty="0">
              <a:highlight>
                <a:srgbClr val="000000">
                  <a:alpha val="0"/>
                </a:srgbClr>
              </a:highlight>
              <a:latin typeface="Arial" charset="0"/>
              <a:cs typeface="+mn-cs"/>
            </a:endParaRPr>
          </a:p>
          <a:p>
            <a:pPr eaLnBrk="1" hangingPunct="1">
              <a:defRPr/>
            </a:pPr>
            <a:r>
              <a:rPr lang="en-US" baseline="0" dirty="0">
                <a:highlight>
                  <a:srgbClr val="000000">
                    <a:alpha val="0"/>
                  </a:srgbClr>
                </a:highlight>
                <a:latin typeface="Arial" charset="0"/>
                <a:cs typeface="+mn-cs"/>
              </a:rPr>
              <a:t>Multiple protagonists: HBR (his &amp; her version), German nuclear powerplant (shareholders – pension funds, regional government, employees)</a:t>
            </a:r>
          </a:p>
        </p:txBody>
      </p:sp>
      <p:sp>
        <p:nvSpPr>
          <p:cNvPr id="4" name="Slide Number Placeholder 3"/>
          <p:cNvSpPr>
            <a:spLocks noGrp="1"/>
          </p:cNvSpPr>
          <p:nvPr>
            <p:ph type="sldNum" sz="quarter" idx="10"/>
          </p:nvPr>
        </p:nvSpPr>
        <p:spPr/>
        <p:txBody>
          <a:bodyPr/>
          <a:lstStyle/>
          <a:p>
            <a:fld id="{0F22B198-FD1D-47B6-8E67-B854BBE298A0}" type="slidenum">
              <a:rPr lang="en-US" smtClean="0"/>
              <a:t>41</a:t>
            </a:fld>
            <a:endParaRPr lang="en-US"/>
          </a:p>
        </p:txBody>
      </p:sp>
    </p:spTree>
    <p:extLst>
      <p:ext uri="{BB962C8B-B14F-4D97-AF65-F5344CB8AC3E}">
        <p14:creationId xmlns:p14="http://schemas.microsoft.com/office/powerpoint/2010/main" val="390582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4</a:t>
            </a:fld>
            <a:endParaRPr lang="en-US"/>
          </a:p>
        </p:txBody>
      </p:sp>
    </p:spTree>
    <p:extLst>
      <p:ext uri="{BB962C8B-B14F-4D97-AF65-F5344CB8AC3E}">
        <p14:creationId xmlns:p14="http://schemas.microsoft.com/office/powerpoint/2010/main" val="73009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aseline="0" dirty="0">
                <a:highlight>
                  <a:srgbClr val="000000">
                    <a:alpha val="0"/>
                  </a:srgbClr>
                </a:highlight>
                <a:latin typeface="Arial" charset="0"/>
                <a:cs typeface="+mn-cs"/>
              </a:rPr>
              <a:t> handout: case focus &amp; synopsis</a:t>
            </a:r>
          </a:p>
        </p:txBody>
      </p:sp>
      <p:sp>
        <p:nvSpPr>
          <p:cNvPr id="4" name="Slide Number Placeholder 3"/>
          <p:cNvSpPr>
            <a:spLocks noGrp="1"/>
          </p:cNvSpPr>
          <p:nvPr>
            <p:ph type="sldNum" sz="quarter" idx="10"/>
          </p:nvPr>
        </p:nvSpPr>
        <p:spPr/>
        <p:txBody>
          <a:bodyPr/>
          <a:lstStyle/>
          <a:p>
            <a:fld id="{0F22B198-FD1D-47B6-8E67-B854BBE298A0}" type="slidenum">
              <a:rPr lang="en-US" smtClean="0"/>
              <a:t>49</a:t>
            </a:fld>
            <a:endParaRPr lang="en-US"/>
          </a:p>
        </p:txBody>
      </p:sp>
    </p:spTree>
    <p:extLst>
      <p:ext uri="{BB962C8B-B14F-4D97-AF65-F5344CB8AC3E}">
        <p14:creationId xmlns:p14="http://schemas.microsoft.com/office/powerpoint/2010/main" val="399240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zh-CN" altLang="zh-CN" dirty="0">
                <a:highlight>
                  <a:srgbClr val="000000">
                    <a:alpha val="0"/>
                  </a:srgbClr>
                </a:highlight>
                <a:latin typeface="Arial" charset="0"/>
                <a:cs typeface="+mn-cs"/>
              </a:rPr>
              <a:t>a</a:t>
            </a:r>
            <a:r>
              <a:rPr lang="en-US" altLang="zh-CN" dirty="0" err="1">
                <a:highlight>
                  <a:srgbClr val="000000">
                    <a:alpha val="0"/>
                  </a:srgbClr>
                </a:highlight>
                <a:latin typeface="Arial" charset="0"/>
                <a:cs typeface="+mn-cs"/>
              </a:rPr>
              <a:t>lways</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need</a:t>
            </a:r>
            <a:r>
              <a:rPr lang="zh-CN" altLang="en-US" dirty="0">
                <a:highlight>
                  <a:srgbClr val="000000">
                    <a:alpha val="0"/>
                  </a:srgbClr>
                </a:highlight>
                <a:latin typeface="Arial" charset="0"/>
                <a:cs typeface="+mn-cs"/>
              </a:rPr>
              <a:t> </a:t>
            </a:r>
            <a:r>
              <a:rPr lang="zh-CN" altLang="zh-CN" dirty="0">
                <a:highlight>
                  <a:srgbClr val="000000">
                    <a:alpha val="0"/>
                  </a:srgbClr>
                </a:highlight>
                <a:latin typeface="Arial" charset="0"/>
                <a:cs typeface="+mn-cs"/>
              </a:rPr>
              <a:t>t</a:t>
            </a:r>
            <a:r>
              <a:rPr lang="en-US" altLang="zh-CN" dirty="0">
                <a:highlight>
                  <a:srgbClr val="000000">
                    <a:alpha val="0"/>
                  </a:srgbClr>
                </a:highlight>
                <a:latin typeface="Arial" charset="0"/>
                <a:cs typeface="+mn-cs"/>
              </a:rPr>
              <a:t>o</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teach</a:t>
            </a:r>
            <a:r>
              <a:rPr lang="zh-CN" altLang="en-US" dirty="0">
                <a:highlight>
                  <a:srgbClr val="000000">
                    <a:alpha val="0"/>
                  </a:srgbClr>
                </a:highlight>
                <a:latin typeface="Arial" charset="0"/>
                <a:cs typeface="+mn-cs"/>
              </a:rPr>
              <a:t> </a:t>
            </a:r>
            <a:r>
              <a:rPr lang="zh-CN" altLang="zh-CN" dirty="0">
                <a:highlight>
                  <a:srgbClr val="000000">
                    <a:alpha val="0"/>
                  </a:srgbClr>
                </a:highlight>
                <a:latin typeface="Arial" charset="0"/>
                <a:cs typeface="+mn-cs"/>
              </a:rPr>
              <a:t>1</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or</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2</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times</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to</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refine</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the</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teaching</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note</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and</a:t>
            </a:r>
            <a:r>
              <a:rPr lang="zh-CN" altLang="en-US" dirty="0">
                <a:highlight>
                  <a:srgbClr val="000000">
                    <a:alpha val="0"/>
                  </a:srgbClr>
                </a:highlight>
                <a:latin typeface="Arial" charset="0"/>
                <a:cs typeface="+mn-cs"/>
              </a:rPr>
              <a:t> </a:t>
            </a:r>
            <a:r>
              <a:rPr lang="en-US" altLang="zh-CN" dirty="0">
                <a:highlight>
                  <a:srgbClr val="000000">
                    <a:alpha val="0"/>
                  </a:srgbClr>
                </a:highlight>
                <a:latin typeface="Arial" charset="0"/>
                <a:cs typeface="+mn-cs"/>
              </a:rPr>
              <a:t>case</a:t>
            </a: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53</a:t>
            </a:fld>
            <a:endParaRPr lang="en-US"/>
          </a:p>
        </p:txBody>
      </p:sp>
    </p:spTree>
    <p:extLst>
      <p:ext uri="{BB962C8B-B14F-4D97-AF65-F5344CB8AC3E}">
        <p14:creationId xmlns:p14="http://schemas.microsoft.com/office/powerpoint/2010/main" val="1414893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effectLst/>
              </a:defRPr>
            </a:pPr>
            <a:endParaRPr lang="en-GB" dirty="0">
              <a:effectLst/>
              <a:latin typeface="Verdana" charset="0"/>
            </a:endParaRP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56</a:t>
            </a:fld>
            <a:endParaRPr lang="en-US"/>
          </a:p>
        </p:txBody>
      </p:sp>
    </p:spTree>
    <p:extLst>
      <p:ext uri="{BB962C8B-B14F-4D97-AF65-F5344CB8AC3E}">
        <p14:creationId xmlns:p14="http://schemas.microsoft.com/office/powerpoint/2010/main" val="1662201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a:latin typeface="Verdana" charset="0"/>
              </a:rPr>
              <a:t>You can get an example of the case release document from CDC. We are happy to help you obtain the release.</a:t>
            </a:r>
            <a:endParaRPr lang="en-GB" sz="1600" dirty="0">
              <a:latin typeface="Times New Roman" charset="0"/>
            </a:endParaRPr>
          </a:p>
        </p:txBody>
      </p:sp>
      <p:sp>
        <p:nvSpPr>
          <p:cNvPr id="4" name="Slide Number Placeholder 3"/>
          <p:cNvSpPr>
            <a:spLocks noGrp="1"/>
          </p:cNvSpPr>
          <p:nvPr>
            <p:ph type="sldNum" sz="quarter" idx="10"/>
          </p:nvPr>
        </p:nvSpPr>
        <p:spPr/>
        <p:txBody>
          <a:bodyPr/>
          <a:lstStyle/>
          <a:p>
            <a:fld id="{0F22B198-FD1D-47B6-8E67-B854BBE298A0}" type="slidenum">
              <a:rPr lang="en-US" smtClean="0"/>
              <a:t>66</a:t>
            </a:fld>
            <a:endParaRPr lang="en-US"/>
          </a:p>
        </p:txBody>
      </p:sp>
    </p:spTree>
    <p:extLst>
      <p:ext uri="{BB962C8B-B14F-4D97-AF65-F5344CB8AC3E}">
        <p14:creationId xmlns:p14="http://schemas.microsoft.com/office/powerpoint/2010/main" val="330646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5</a:t>
            </a:fld>
            <a:endParaRPr lang="en-US"/>
          </a:p>
        </p:txBody>
      </p:sp>
    </p:spTree>
    <p:extLst>
      <p:ext uri="{BB962C8B-B14F-4D97-AF65-F5344CB8AC3E}">
        <p14:creationId xmlns:p14="http://schemas.microsoft.com/office/powerpoint/2010/main" val="292828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6</a:t>
            </a:fld>
            <a:endParaRPr lang="en-US"/>
          </a:p>
        </p:txBody>
      </p:sp>
    </p:spTree>
    <p:extLst>
      <p:ext uri="{BB962C8B-B14F-4D97-AF65-F5344CB8AC3E}">
        <p14:creationId xmlns:p14="http://schemas.microsoft.com/office/powerpoint/2010/main" val="283750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12</a:t>
            </a:fld>
            <a:endParaRPr lang="en-US"/>
          </a:p>
        </p:txBody>
      </p:sp>
    </p:spTree>
    <p:extLst>
      <p:ext uri="{BB962C8B-B14F-4D97-AF65-F5344CB8AC3E}">
        <p14:creationId xmlns:p14="http://schemas.microsoft.com/office/powerpoint/2010/main" val="133870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zh-CN" dirty="0">
                <a:highlight>
                  <a:srgbClr val="000000">
                    <a:alpha val="0"/>
                  </a:srgbClr>
                </a:highlight>
                <a:latin typeface="Arial" charset="0"/>
                <a:ea typeface="MS PGothic" charset="0"/>
              </a:rPr>
              <a:t>Incomplete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biased</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info</a:t>
            </a:r>
          </a:p>
          <a:p>
            <a:pPr eaLnBrk="1" hangingPunct="1">
              <a:defRPr/>
            </a:pPr>
            <a:endParaRPr lang="tr-TR" altLang="zh-CN" dirty="0">
              <a:highlight>
                <a:srgbClr val="000000">
                  <a:alpha val="0"/>
                </a:srgbClr>
              </a:highlight>
              <a:latin typeface="Arial" charset="0"/>
              <a:ea typeface="MS PGothic" charset="0"/>
            </a:endParaRPr>
          </a:p>
          <a:p>
            <a:pPr eaLnBrk="1" hangingPunct="1">
              <a:defRPr/>
            </a:pPr>
            <a:r>
              <a:rPr lang="en-US" altLang="zh-CN" dirty="0">
                <a:highlight>
                  <a:srgbClr val="000000">
                    <a:alpha val="0"/>
                  </a:srgbClr>
                </a:highlight>
                <a:latin typeface="Arial" charset="0"/>
                <a:ea typeface="MS PGothic" charset="0"/>
              </a:rPr>
              <a:t>Omit info, omit perspectives</a:t>
            </a:r>
          </a:p>
          <a:p>
            <a:pPr eaLnBrk="1" hangingPunct="1">
              <a:defRPr/>
            </a:pPr>
            <a:endParaRPr lang="tr-TR" altLang="zh-CN" dirty="0">
              <a:highlight>
                <a:srgbClr val="000000">
                  <a:alpha val="0"/>
                </a:srgbClr>
              </a:highlight>
              <a:latin typeface="Arial" charset="0"/>
              <a:ea typeface="MS PGothic" charset="0"/>
            </a:endParaRPr>
          </a:p>
          <a:p>
            <a:pPr eaLnBrk="1" hangingPunct="1">
              <a:defRPr/>
            </a:pPr>
            <a:r>
              <a:rPr lang="en-US" altLang="zh-CN" dirty="0">
                <a:highlight>
                  <a:srgbClr val="000000">
                    <a:alpha val="0"/>
                  </a:srgbClr>
                </a:highlight>
                <a:latin typeface="Arial" charset="0"/>
                <a:ea typeface="MS PGothic" charset="0"/>
              </a:rPr>
              <a:t>What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not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to</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say</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is</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more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important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than</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what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to</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say</a:t>
            </a:r>
            <a:r>
              <a:rPr lang="zh-CN" altLang="en-US" dirty="0">
                <a:highlight>
                  <a:srgbClr val="000000">
                    <a:alpha val="0"/>
                  </a:srgbClr>
                </a:highlight>
                <a:latin typeface="Arial" charset="0"/>
                <a:ea typeface="MS PGothic" charset="0"/>
              </a:rPr>
              <a:t> </a:t>
            </a:r>
            <a:endParaRPr lang="en-US" dirty="0">
              <a:highlight>
                <a:srgbClr val="000000">
                  <a:alpha val="0"/>
                </a:srgbClr>
              </a:highlight>
              <a:latin typeface="Arial"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13</a:t>
            </a:fld>
            <a:endParaRPr lang="en-US"/>
          </a:p>
        </p:txBody>
      </p:sp>
    </p:spTree>
    <p:extLst>
      <p:ext uri="{BB962C8B-B14F-4D97-AF65-F5344CB8AC3E}">
        <p14:creationId xmlns:p14="http://schemas.microsoft.com/office/powerpoint/2010/main" val="207680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zh-CN" dirty="0">
                <a:solidFill>
                  <a:schemeClr val="bg2"/>
                </a:solidFill>
                <a:highlight>
                  <a:srgbClr val="000000">
                    <a:alpha val="0"/>
                  </a:srgbClr>
                </a:highlight>
                <a:latin typeface="Arial" charset="0"/>
                <a:ea typeface="Arial" charset="0"/>
                <a:cs typeface="Arial" charset="0"/>
              </a:rPr>
              <a:t>A</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teaching</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case</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is</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the</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later</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stage</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of</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a</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research</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case</a:t>
            </a:r>
          </a:p>
          <a:p>
            <a:pPr eaLnBrk="1" hangingPunct="1">
              <a:defRPr/>
            </a:pPr>
            <a:endParaRPr lang="en-US" altLang="zh-CN" dirty="0">
              <a:solidFill>
                <a:schemeClr val="bg2"/>
              </a:solidFill>
              <a:highlight>
                <a:srgbClr val="000000">
                  <a:alpha val="0"/>
                </a:srgbClr>
              </a:highlight>
              <a:latin typeface="Arial" charset="0"/>
              <a:ea typeface="Arial" charset="0"/>
              <a:cs typeface="Arial" charset="0"/>
            </a:endParaRPr>
          </a:p>
          <a:p>
            <a:pPr eaLnBrk="1" hangingPunct="1">
              <a:defRPr/>
            </a:pPr>
            <a:r>
              <a:rPr lang="en-US" altLang="zh-CN" dirty="0">
                <a:solidFill>
                  <a:schemeClr val="bg2"/>
                </a:solidFill>
                <a:highlight>
                  <a:srgbClr val="000000">
                    <a:alpha val="0"/>
                  </a:srgbClr>
                </a:highlight>
                <a:latin typeface="Arial" charset="0"/>
                <a:ea typeface="Arial" charset="0"/>
                <a:cs typeface="Arial" charset="0"/>
              </a:rPr>
              <a:t>Write</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teaching</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note</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outline</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first</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what</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kind</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of</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case</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is</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it?</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finance/</a:t>
            </a:r>
            <a:r>
              <a:rPr lang="en-US" altLang="zh-CN" dirty="0" err="1">
                <a:solidFill>
                  <a:schemeClr val="bg2"/>
                </a:solidFill>
                <a:highlight>
                  <a:srgbClr val="000000">
                    <a:alpha val="0"/>
                  </a:srgbClr>
                </a:highlight>
                <a:latin typeface="Arial" charset="0"/>
                <a:ea typeface="Arial" charset="0"/>
                <a:cs typeface="Arial" charset="0"/>
              </a:rPr>
              <a:t>hr</a:t>
            </a:r>
            <a:r>
              <a:rPr lang="zh-CN" altLang="zh-CN"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objectives</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3-5,</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for</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who</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[undergrad,</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grad,</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exe],</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questions</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[what</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theories</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to</a:t>
            </a:r>
            <a:r>
              <a:rPr lang="zh-CN" altLang="en-US" dirty="0">
                <a:solidFill>
                  <a:schemeClr val="bg2"/>
                </a:solidFill>
                <a:highlight>
                  <a:srgbClr val="000000">
                    <a:alpha val="0"/>
                  </a:srgbClr>
                </a:highlight>
                <a:latin typeface="Arial" charset="0"/>
                <a:ea typeface="Arial" charset="0"/>
                <a:cs typeface="Arial" charset="0"/>
              </a:rPr>
              <a:t> </a:t>
            </a:r>
            <a:r>
              <a:rPr lang="en-US" altLang="zh-CN" dirty="0">
                <a:solidFill>
                  <a:schemeClr val="bg2"/>
                </a:solidFill>
                <a:highlight>
                  <a:srgbClr val="000000">
                    <a:alpha val="0"/>
                  </a:srgbClr>
                </a:highlight>
                <a:latin typeface="Arial" charset="0"/>
                <a:ea typeface="Arial" charset="0"/>
                <a:cs typeface="Arial" charset="0"/>
              </a:rPr>
              <a:t>use,</a:t>
            </a:r>
            <a:r>
              <a:rPr lang="zh-CN" altLang="en-US" dirty="0">
                <a:solidFill>
                  <a:schemeClr val="bg2"/>
                </a:solidFill>
                <a:highlight>
                  <a:srgbClr val="000000">
                    <a:alpha val="0"/>
                  </a:srgbClr>
                </a:highlight>
                <a:latin typeface="Arial" charset="0"/>
                <a:ea typeface="Arial" charset="0"/>
                <a:cs typeface="Arial" charset="0"/>
              </a:rPr>
              <a:t> </a:t>
            </a:r>
            <a:r>
              <a:rPr lang="zh-CN" altLang="zh-CN" dirty="0">
                <a:solidFill>
                  <a:schemeClr val="bg2"/>
                </a:solidFill>
                <a:highlight>
                  <a:srgbClr val="000000">
                    <a:alpha val="0"/>
                  </a:srgbClr>
                </a:highlight>
                <a:latin typeface="Arial" charset="0"/>
                <a:ea typeface="Arial" charset="0"/>
                <a:cs typeface="Arial" charset="0"/>
              </a:rPr>
              <a:t>r</a:t>
            </a:r>
            <a:r>
              <a:rPr lang="en-US" altLang="zh-CN" dirty="0" err="1">
                <a:solidFill>
                  <a:schemeClr val="bg2"/>
                </a:solidFill>
                <a:highlight>
                  <a:srgbClr val="000000">
                    <a:alpha val="0"/>
                  </a:srgbClr>
                </a:highlight>
                <a:latin typeface="Arial" charset="0"/>
                <a:ea typeface="Arial" charset="0"/>
                <a:cs typeface="Arial" charset="0"/>
              </a:rPr>
              <a:t>eading</a:t>
            </a:r>
            <a:r>
              <a:rPr lang="en-US" altLang="zh-CN" dirty="0">
                <a:solidFill>
                  <a:schemeClr val="bg2"/>
                </a:solidFill>
                <a:highlight>
                  <a:srgbClr val="000000">
                    <a:alpha val="0"/>
                  </a:srgbClr>
                </a:highlight>
                <a:latin typeface="Arial" charset="0"/>
                <a:ea typeface="Arial" charset="0"/>
                <a:cs typeface="Arial" charset="0"/>
              </a:rPr>
              <a:t>],</a:t>
            </a:r>
            <a:r>
              <a:rPr lang="zh-CN" altLang="en-US" dirty="0">
                <a:solidFill>
                  <a:schemeClr val="bg2"/>
                </a:solidFill>
                <a:highlight>
                  <a:srgbClr val="000000">
                    <a:alpha val="0"/>
                  </a:srgbClr>
                </a:highlight>
                <a:latin typeface="Arial" charset="0"/>
                <a:ea typeface="Arial" charset="0"/>
                <a:cs typeface="Arial" charset="0"/>
              </a:rPr>
              <a:t> </a:t>
            </a:r>
            <a:endParaRPr lang="en-US" altLang="zh-CN" dirty="0">
              <a:solidFill>
                <a:schemeClr val="bg2"/>
              </a:solidFill>
              <a:highlight>
                <a:srgbClr val="000000">
                  <a:alpha val="0"/>
                </a:srgbClr>
              </a:highlight>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14</a:t>
            </a:fld>
            <a:endParaRPr lang="en-US"/>
          </a:p>
        </p:txBody>
      </p:sp>
    </p:spTree>
    <p:extLst>
      <p:ext uri="{BB962C8B-B14F-4D97-AF65-F5344CB8AC3E}">
        <p14:creationId xmlns:p14="http://schemas.microsoft.com/office/powerpoint/2010/main" val="121542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Tx/>
              <a:buAutoNum type="arabicPeriod"/>
              <a:defRPr/>
            </a:pPr>
            <a:r>
              <a:rPr lang="en-US" altLang="zh-CN" dirty="0">
                <a:highlight>
                  <a:srgbClr val="000000">
                    <a:alpha val="0"/>
                  </a:srgbClr>
                </a:highlight>
                <a:latin typeface="Arial" charset="0"/>
                <a:ea typeface="MS PGothic" charset="0"/>
              </a:rPr>
              <a:t>Informative</a:t>
            </a:r>
            <a:endParaRPr lang="tr-TR" altLang="zh-CN" dirty="0">
              <a:highlight>
                <a:srgbClr val="000000">
                  <a:alpha val="0"/>
                </a:srgbClr>
              </a:highlight>
              <a:latin typeface="Arial" charset="0"/>
              <a:ea typeface="MS PGothic" charset="0"/>
            </a:endParaRPr>
          </a:p>
          <a:p>
            <a:pPr marL="228600" indent="-228600" eaLnBrk="1" hangingPunct="1">
              <a:buFontTx/>
              <a:buAutoNum type="arabicPeriod"/>
              <a:defRPr/>
            </a:pPr>
            <a:endParaRPr lang="en-US" altLang="zh-CN" dirty="0">
              <a:highlight>
                <a:srgbClr val="000000">
                  <a:alpha val="0"/>
                </a:srgbClr>
              </a:highlight>
              <a:latin typeface="Arial" charset="0"/>
              <a:ea typeface="MS PGothic" charset="0"/>
            </a:endParaRPr>
          </a:p>
          <a:p>
            <a:pPr marL="228600" indent="-228600" eaLnBrk="1" hangingPunct="1">
              <a:buFontTx/>
              <a:buAutoNum type="arabicPeriod"/>
              <a:defRPr/>
            </a:pPr>
            <a:r>
              <a:rPr lang="en-US" altLang="zh-CN" dirty="0">
                <a:highlight>
                  <a:srgbClr val="000000">
                    <a:alpha val="0"/>
                  </a:srgbClr>
                </a:highlight>
                <a:latin typeface="Arial" charset="0"/>
                <a:ea typeface="MS PGothic" charset="0"/>
              </a:rPr>
              <a:t>Fun</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read</a:t>
            </a:r>
            <a:endParaRPr lang="tr-TR" altLang="zh-CN" dirty="0">
              <a:highlight>
                <a:srgbClr val="000000">
                  <a:alpha val="0"/>
                </a:srgbClr>
              </a:highlight>
              <a:latin typeface="Arial" charset="0"/>
              <a:ea typeface="MS PGothic" charset="0"/>
            </a:endParaRPr>
          </a:p>
          <a:p>
            <a:pPr marL="228600" indent="-228600" eaLnBrk="1" hangingPunct="1">
              <a:buFontTx/>
              <a:buAutoNum type="arabicPeriod"/>
              <a:defRPr/>
            </a:pPr>
            <a:endParaRPr lang="en-US" altLang="zh-CN" dirty="0">
              <a:highlight>
                <a:srgbClr val="000000">
                  <a:alpha val="0"/>
                </a:srgbClr>
              </a:highlight>
              <a:latin typeface="Arial" charset="0"/>
              <a:ea typeface="MS PGothic" charset="0"/>
            </a:endParaRPr>
          </a:p>
          <a:p>
            <a:pPr marL="228600" indent="-228600" eaLnBrk="1" hangingPunct="1">
              <a:buFontTx/>
              <a:buAutoNum type="arabicPeriod"/>
              <a:defRPr/>
            </a:pPr>
            <a:r>
              <a:rPr lang="en-US" altLang="zh-CN" dirty="0">
                <a:highlight>
                  <a:srgbClr val="000000">
                    <a:alpha val="0"/>
                  </a:srgbClr>
                </a:highlight>
                <a:latin typeface="Arial" charset="0"/>
                <a:ea typeface="MS PGothic" charset="0"/>
              </a:rPr>
              <a:t>Learning</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layers</a:t>
            </a:r>
            <a:endParaRPr lang="tr-TR" altLang="zh-CN" dirty="0">
              <a:highlight>
                <a:srgbClr val="000000">
                  <a:alpha val="0"/>
                </a:srgbClr>
              </a:highlight>
              <a:latin typeface="Arial" charset="0"/>
              <a:ea typeface="MS PGothic" charset="0"/>
            </a:endParaRPr>
          </a:p>
          <a:p>
            <a:pPr marL="228600" indent="-228600" eaLnBrk="1" hangingPunct="1">
              <a:buFontTx/>
              <a:buAutoNum type="arabicPeriod"/>
              <a:defRPr/>
            </a:pPr>
            <a:endParaRPr lang="en-US" altLang="zh-CN" dirty="0">
              <a:highlight>
                <a:srgbClr val="000000">
                  <a:alpha val="0"/>
                </a:srgbClr>
              </a:highlight>
              <a:latin typeface="Arial" charset="0"/>
              <a:ea typeface="MS PGothic" charset="0"/>
            </a:endParaRPr>
          </a:p>
          <a:p>
            <a:endParaRPr lang="en-US" dirty="0"/>
          </a:p>
        </p:txBody>
      </p:sp>
      <p:sp>
        <p:nvSpPr>
          <p:cNvPr id="4" name="Slide Number Placeholder 3"/>
          <p:cNvSpPr>
            <a:spLocks noGrp="1"/>
          </p:cNvSpPr>
          <p:nvPr>
            <p:ph type="sldNum" sz="quarter" idx="10"/>
          </p:nvPr>
        </p:nvSpPr>
        <p:spPr/>
        <p:txBody>
          <a:bodyPr/>
          <a:lstStyle/>
          <a:p>
            <a:fld id="{0F22B198-FD1D-47B6-8E67-B854BBE298A0}" type="slidenum">
              <a:rPr lang="en-US" smtClean="0"/>
              <a:t>15</a:t>
            </a:fld>
            <a:endParaRPr lang="en-US"/>
          </a:p>
        </p:txBody>
      </p:sp>
    </p:spTree>
    <p:extLst>
      <p:ext uri="{BB962C8B-B14F-4D97-AF65-F5344CB8AC3E}">
        <p14:creationId xmlns:p14="http://schemas.microsoft.com/office/powerpoint/2010/main" val="411331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zh-CN" dirty="0">
                <a:highlight>
                  <a:srgbClr val="000000">
                    <a:alpha val="0"/>
                  </a:srgbClr>
                </a:highlight>
                <a:latin typeface="Arial" charset="0"/>
                <a:ea typeface="MS PGothic" charset="0"/>
              </a:rPr>
              <a:t>Not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write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for</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5</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people,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but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broad</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audience</a:t>
            </a:r>
            <a:r>
              <a:rPr lang="zh-CN" altLang="en-US" dirty="0">
                <a:highlight>
                  <a:srgbClr val="000000">
                    <a:alpha val="0"/>
                  </a:srgbClr>
                </a:highlight>
                <a:latin typeface="Arial" charset="0"/>
                <a:ea typeface="MS PGothic" charset="0"/>
              </a:rPr>
              <a:t>.</a:t>
            </a:r>
            <a:endParaRPr lang="tr-TR" altLang="zh-CN" dirty="0">
              <a:highlight>
                <a:srgbClr val="000000">
                  <a:alpha val="0"/>
                </a:srgbClr>
              </a:highlight>
              <a:latin typeface="Arial" charset="0"/>
              <a:ea typeface="MS PGothic" charset="0"/>
            </a:endParaRPr>
          </a:p>
          <a:p>
            <a:pPr eaLnBrk="1" hangingPunct="1">
              <a:defRPr/>
            </a:pPr>
            <a:r>
              <a:rPr lang="zh-CN" altLang="en-US" dirty="0">
                <a:highlight>
                  <a:srgbClr val="000000">
                    <a:alpha val="0"/>
                  </a:srgbClr>
                </a:highlight>
                <a:latin typeface="Arial" charset="0"/>
                <a:ea typeface="MS PGothic" charset="0"/>
              </a:rPr>
              <a:t> </a:t>
            </a:r>
            <a:endParaRPr lang="en-US" altLang="zh-CN" dirty="0">
              <a:highlight>
                <a:srgbClr val="000000">
                  <a:alpha val="0"/>
                </a:srgbClr>
              </a:highlight>
              <a:latin typeface="Arial" charset="0"/>
              <a:ea typeface="MS PGothic" charset="0"/>
            </a:endParaRPr>
          </a:p>
          <a:p>
            <a:pPr eaLnBrk="1" hangingPunct="1">
              <a:defRPr/>
            </a:pPr>
            <a:r>
              <a:rPr lang="en-US" altLang="zh-CN" dirty="0">
                <a:highlight>
                  <a:srgbClr val="000000">
                    <a:alpha val="0"/>
                  </a:srgbClr>
                </a:highlight>
                <a:latin typeface="Arial" charset="0"/>
                <a:ea typeface="MS PGothic" charset="0"/>
              </a:rPr>
              <a:t>Readers</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won’t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be</a:t>
            </a:r>
            <a:r>
              <a:rPr lang="zh-CN" altLang="en-US" dirty="0">
                <a:highlight>
                  <a:srgbClr val="000000">
                    <a:alpha val="0"/>
                  </a:srgbClr>
                </a:highlight>
                <a:latin typeface="Arial" charset="0"/>
                <a:ea typeface="MS PGothic" charset="0"/>
              </a:rPr>
              <a:t> </a:t>
            </a:r>
            <a:r>
              <a:rPr lang="zh-CN" altLang="zh-CN" dirty="0">
                <a:highlight>
                  <a:srgbClr val="000000">
                    <a:alpha val="0"/>
                  </a:srgbClr>
                </a:highlight>
                <a:latin typeface="Arial" charset="0"/>
                <a:ea typeface="MS PGothic" charset="0"/>
              </a:rPr>
              <a:t>p</a:t>
            </a:r>
            <a:r>
              <a:rPr lang="en-US" altLang="zh-CN" dirty="0">
                <a:highlight>
                  <a:srgbClr val="000000">
                    <a:alpha val="0"/>
                  </a:srgbClr>
                </a:highlight>
                <a:latin typeface="Arial" charset="0"/>
                <a:ea typeface="MS PGothic" charset="0"/>
              </a:rPr>
              <a:t>icky</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as</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reviewers</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goal</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is</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not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to</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prove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you’re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right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accurate,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but</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to</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intrigue</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them</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a:t>
            </a:r>
            <a:r>
              <a:rPr lang="zh-CN" altLang="en-US" dirty="0">
                <a:highlight>
                  <a:srgbClr val="000000">
                    <a:alpha val="0"/>
                  </a:srgbClr>
                </a:highlight>
                <a:latin typeface="Arial" charset="0"/>
                <a:ea typeface="MS PGothic" charset="0"/>
              </a:rPr>
              <a:t> </a:t>
            </a:r>
            <a:r>
              <a:rPr lang="en-US" altLang="zh-CN" dirty="0" err="1">
                <a:highlight>
                  <a:srgbClr val="000000">
                    <a:alpha val="0"/>
                  </a:srgbClr>
                </a:highlight>
                <a:latin typeface="Arial" charset="0"/>
                <a:ea typeface="MS PGothic" charset="0"/>
              </a:rPr>
              <a:t>ge</a:t>
            </a:r>
            <a:r>
              <a:rPr lang="zh-CN" altLang="en-US" dirty="0">
                <a:highlight>
                  <a:srgbClr val="000000">
                    <a:alpha val="0"/>
                  </a:srgbClr>
                </a:highlight>
                <a:latin typeface="Arial" charset="0"/>
                <a:ea typeface="MS PGothic" charset="0"/>
              </a:rPr>
              <a:t>t </a:t>
            </a:r>
            <a:r>
              <a:rPr lang="en-US" altLang="zh-CN" dirty="0">
                <a:highlight>
                  <a:srgbClr val="000000">
                    <a:alpha val="0"/>
                  </a:srgbClr>
                </a:highlight>
                <a:latin typeface="Arial" charset="0"/>
                <a:ea typeface="MS PGothic" charset="0"/>
              </a:rPr>
              <a:t>them</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excited</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do</a:t>
            </a:r>
            <a:r>
              <a:rPr lang="zh-CN" altLang="en-US" dirty="0">
                <a:highlight>
                  <a:srgbClr val="000000">
                    <a:alpha val="0"/>
                  </a:srgbClr>
                </a:highlight>
                <a:latin typeface="Arial" charset="0"/>
                <a:ea typeface="MS PGothic" charset="0"/>
              </a:rPr>
              <a:t> </a:t>
            </a:r>
            <a:r>
              <a:rPr lang="en-US" altLang="zh-CN" dirty="0">
                <a:highlight>
                  <a:srgbClr val="000000">
                    <a:alpha val="0"/>
                  </a:srgbClr>
                </a:highlight>
                <a:latin typeface="Arial" charset="0"/>
                <a:ea typeface="MS PGothic" charset="0"/>
              </a:rPr>
              <a:t>the</a:t>
            </a:r>
            <a:r>
              <a:rPr lang="zh-CN" altLang="en-US" dirty="0">
                <a:highlight>
                  <a:srgbClr val="000000">
                    <a:alpha val="0"/>
                  </a:srgbClr>
                </a:highlight>
                <a:latin typeface="Arial" charset="0"/>
                <a:ea typeface="MS PGothic" charset="0"/>
              </a:rPr>
              <a:t> </a:t>
            </a:r>
            <a:r>
              <a:rPr lang="zh-CN" altLang="zh-CN" dirty="0">
                <a:highlight>
                  <a:srgbClr val="000000">
                    <a:alpha val="0"/>
                  </a:srgbClr>
                </a:highlight>
                <a:latin typeface="Arial" charset="0"/>
                <a:ea typeface="MS PGothic" charset="0"/>
              </a:rPr>
              <a:t>t</a:t>
            </a:r>
            <a:r>
              <a:rPr lang="en-US" altLang="zh-CN" dirty="0" err="1">
                <a:highlight>
                  <a:srgbClr val="000000">
                    <a:alpha val="0"/>
                  </a:srgbClr>
                </a:highlight>
                <a:latin typeface="Arial" charset="0"/>
                <a:ea typeface="MS PGothic" charset="0"/>
              </a:rPr>
              <a:t>hinking</a:t>
            </a:r>
            <a:r>
              <a:rPr lang="en-US" altLang="zh-CN" dirty="0">
                <a:highlight>
                  <a:srgbClr val="000000">
                    <a:alpha val="0"/>
                  </a:srgbClr>
                </a:highlight>
                <a:latin typeface="Arial" charset="0"/>
                <a:ea typeface="MS PGothic" charset="0"/>
              </a:rPr>
              <a:t>/work</a:t>
            </a:r>
            <a:endParaRPr lang="en-US" dirty="0">
              <a:highlight>
                <a:srgbClr val="000000">
                  <a:alpha val="0"/>
                </a:srgbClr>
              </a:highlight>
              <a:latin typeface="Arial" charset="0"/>
              <a:ea typeface="MS PGothic" charset="0"/>
            </a:endParaRPr>
          </a:p>
        </p:txBody>
      </p:sp>
      <p:sp>
        <p:nvSpPr>
          <p:cNvPr id="4" name="Slide Number Placeholder 3"/>
          <p:cNvSpPr>
            <a:spLocks noGrp="1"/>
          </p:cNvSpPr>
          <p:nvPr>
            <p:ph type="sldNum" sz="quarter" idx="10"/>
          </p:nvPr>
        </p:nvSpPr>
        <p:spPr/>
        <p:txBody>
          <a:bodyPr/>
          <a:lstStyle/>
          <a:p>
            <a:fld id="{0F22B198-FD1D-47B6-8E67-B854BBE298A0}" type="slidenum">
              <a:rPr lang="en-US" smtClean="0"/>
              <a:t>16</a:t>
            </a:fld>
            <a:endParaRPr lang="en-US"/>
          </a:p>
        </p:txBody>
      </p:sp>
    </p:spTree>
    <p:extLst>
      <p:ext uri="{BB962C8B-B14F-4D97-AF65-F5344CB8AC3E}">
        <p14:creationId xmlns:p14="http://schemas.microsoft.com/office/powerpoint/2010/main" val="2204453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dirty="0"/>
          </a:p>
        </p:txBody>
      </p:sp>
      <p:sp>
        <p:nvSpPr>
          <p:cNvPr id="5" name="Footer Placeholder 4"/>
          <p:cNvSpPr>
            <a:spLocks noGrp="1"/>
          </p:cNvSpPr>
          <p:nvPr>
            <p:ph type="ftr" sz="quarter" idx="11"/>
          </p:nvPr>
        </p:nvSpPr>
        <p:spPr>
          <a:xfrm>
            <a:off x="677334" y="6041362"/>
            <a:ext cx="6297612" cy="440956"/>
          </a:xfrm>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pic>
        <p:nvPicPr>
          <p:cNvPr id="8" name="Picture 7"/>
          <p:cNvPicPr>
            <a:picLocks noChangeAspect="1"/>
          </p:cNvPicPr>
          <p:nvPr userDrawn="1"/>
        </p:nvPicPr>
        <p:blipFill>
          <a:blip r:embed="rId2"/>
          <a:stretch>
            <a:fillRect/>
          </a:stretch>
        </p:blipFill>
        <p:spPr>
          <a:xfrm>
            <a:off x="736838" y="5963067"/>
            <a:ext cx="7212108" cy="498315"/>
          </a:xfrm>
          <a:prstGeom prst="rect">
            <a:avLst/>
          </a:prstGeom>
        </p:spPr>
      </p:pic>
      <p:pic>
        <p:nvPicPr>
          <p:cNvPr id="11" name="Picture 10">
            <a:extLst>
              <a:ext uri="{FF2B5EF4-FFF2-40B4-BE49-F238E27FC236}">
                <a16:creationId xmlns:a16="http://schemas.microsoft.com/office/drawing/2014/main" id="{49A1905D-F0AE-45AA-BC4C-CBC2A7118F4C}"/>
              </a:ext>
            </a:extLst>
          </p:cNvPr>
          <p:cNvPicPr>
            <a:picLocks noChangeAspect="1"/>
          </p:cNvPicPr>
          <p:nvPr userDrawn="1"/>
        </p:nvPicPr>
        <p:blipFill>
          <a:blip r:embed="rId3"/>
          <a:stretch>
            <a:fillRect/>
          </a:stretch>
        </p:blipFill>
        <p:spPr>
          <a:xfrm>
            <a:off x="4142987" y="275733"/>
            <a:ext cx="5038488" cy="837065"/>
          </a:xfrm>
          <a:prstGeom prst="rect">
            <a:avLst/>
          </a:prstGeom>
        </p:spPr>
      </p:pic>
    </p:spTree>
    <p:extLst>
      <p:ext uri="{BB962C8B-B14F-4D97-AF65-F5344CB8AC3E}">
        <p14:creationId xmlns:p14="http://schemas.microsoft.com/office/powerpoint/2010/main" val="104657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pic>
        <p:nvPicPr>
          <p:cNvPr id="7" name="Picture 6"/>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383535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219351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pic>
        <p:nvPicPr>
          <p:cNvPr id="7" name="Picture 6"/>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159152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1975623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pic>
        <p:nvPicPr>
          <p:cNvPr id="8" name="Picture 7"/>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227507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pic>
        <p:nvPicPr>
          <p:cNvPr id="7" name="Picture 6"/>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71221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pic>
        <p:nvPicPr>
          <p:cNvPr id="7" name="Picture 6"/>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29621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pic>
        <p:nvPicPr>
          <p:cNvPr id="7" name="Picture 6"/>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55263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C425AB-633E-4FE7-9657-D3F6410EC3BA}"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3F557-0219-4F75-94C8-670087FA32DA}" type="slidenum">
              <a:rPr lang="en-US" smtClean="0"/>
              <a:t>‹#›</a:t>
            </a:fld>
            <a:endParaRPr lang="en-US"/>
          </a:p>
        </p:txBody>
      </p:sp>
      <p:pic>
        <p:nvPicPr>
          <p:cNvPr id="7" name="Picture 6"/>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90058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C425AB-633E-4FE7-9657-D3F6410EC3BA}"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3F557-0219-4F75-94C8-670087FA32DA}" type="slidenum">
              <a:rPr lang="en-US" smtClean="0"/>
              <a:t>‹#›</a:t>
            </a:fld>
            <a:endParaRPr lang="en-US"/>
          </a:p>
        </p:txBody>
      </p:sp>
      <p:pic>
        <p:nvPicPr>
          <p:cNvPr id="8" name="Picture 7"/>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274377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425AB-633E-4FE7-9657-D3F6410EC3BA}"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3F557-0219-4F75-94C8-670087FA32DA}" type="slidenum">
              <a:rPr lang="en-US" smtClean="0"/>
              <a:t>‹#›</a:t>
            </a:fld>
            <a:endParaRPr lang="en-US"/>
          </a:p>
        </p:txBody>
      </p:sp>
      <p:pic>
        <p:nvPicPr>
          <p:cNvPr id="10" name="Picture 9"/>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15184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C425AB-633E-4FE7-9657-D3F6410EC3BA}"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3F557-0219-4F75-94C8-670087FA32DA}" type="slidenum">
              <a:rPr lang="en-US" smtClean="0"/>
              <a:t>‹#›</a:t>
            </a:fld>
            <a:endParaRPr lang="en-US"/>
          </a:p>
        </p:txBody>
      </p:sp>
      <p:pic>
        <p:nvPicPr>
          <p:cNvPr id="6" name="Picture 5"/>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192657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425AB-633E-4FE7-9657-D3F6410EC3BA}"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3F557-0219-4F75-94C8-670087FA32DA}" type="slidenum">
              <a:rPr lang="en-US" smtClean="0"/>
              <a:t>‹#›</a:t>
            </a:fld>
            <a:endParaRPr lang="en-US"/>
          </a:p>
        </p:txBody>
      </p:sp>
      <p:pic>
        <p:nvPicPr>
          <p:cNvPr id="5" name="Picture 4"/>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126240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425AB-633E-4FE7-9657-D3F6410EC3BA}"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3F557-0219-4F75-94C8-670087FA32DA}" type="slidenum">
              <a:rPr lang="en-US" smtClean="0"/>
              <a:t>‹#›</a:t>
            </a:fld>
            <a:endParaRPr lang="en-US"/>
          </a:p>
        </p:txBody>
      </p:sp>
      <p:pic>
        <p:nvPicPr>
          <p:cNvPr id="8" name="Picture 7"/>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212677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3F557-0219-4F75-94C8-670087FA32DA}" type="slidenum">
              <a:rPr lang="en-US" smtClean="0"/>
              <a:t>‹#›</a:t>
            </a:fld>
            <a:endParaRPr lang="en-US"/>
          </a:p>
        </p:txBody>
      </p:sp>
      <p:sp>
        <p:nvSpPr>
          <p:cNvPr id="5" name="Date Placeholder 4"/>
          <p:cNvSpPr>
            <a:spLocks noGrp="1"/>
          </p:cNvSpPr>
          <p:nvPr>
            <p:ph type="dt" sz="half" idx="10"/>
          </p:nvPr>
        </p:nvSpPr>
        <p:spPr/>
        <p:txBody>
          <a:bodyPr/>
          <a:lstStyle/>
          <a:p>
            <a:fld id="{0BC425AB-633E-4FE7-9657-D3F6410EC3BA}" type="datetimeFigureOut">
              <a:rPr lang="en-US" smtClean="0"/>
              <a:t>10/23/2018</a:t>
            </a:fld>
            <a:endParaRPr lang="en-US"/>
          </a:p>
        </p:txBody>
      </p:sp>
      <p:pic>
        <p:nvPicPr>
          <p:cNvPr id="8" name="Picture 7"/>
          <p:cNvPicPr>
            <a:picLocks noChangeAspect="1"/>
          </p:cNvPicPr>
          <p:nvPr userDrawn="1"/>
        </p:nvPicPr>
        <p:blipFill>
          <a:blip r:embed="rId2"/>
          <a:stretch>
            <a:fillRect/>
          </a:stretch>
        </p:blipFill>
        <p:spPr>
          <a:xfrm>
            <a:off x="3335408" y="6059468"/>
            <a:ext cx="1256195" cy="440956"/>
          </a:xfrm>
          <a:prstGeom prst="rect">
            <a:avLst/>
          </a:prstGeom>
        </p:spPr>
      </p:pic>
    </p:spTree>
    <p:extLst>
      <p:ext uri="{BB962C8B-B14F-4D97-AF65-F5344CB8AC3E}">
        <p14:creationId xmlns:p14="http://schemas.microsoft.com/office/powerpoint/2010/main" val="147559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C425AB-633E-4FE7-9657-D3F6410EC3BA}" type="datetimeFigureOut">
              <a:rPr lang="en-US" smtClean="0"/>
              <a:t>10/23/2018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A3F557-0219-4F75-94C8-670087FA32DA}" type="slidenum">
              <a:rPr lang="en-US" smtClean="0"/>
              <a:t>‹#›</a:t>
            </a:fld>
            <a:endParaRPr lang="en-US"/>
          </a:p>
        </p:txBody>
      </p:sp>
    </p:spTree>
    <p:extLst>
      <p:ext uri="{BB962C8B-B14F-4D97-AF65-F5344CB8AC3E}">
        <p14:creationId xmlns:p14="http://schemas.microsoft.com/office/powerpoint/2010/main" val="33302097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IjZ-ke1kJrA" TargetMode="External"/><Relationship Id="rId2" Type="http://schemas.openxmlformats.org/officeDocument/2006/relationships/hyperlink" Target="https://youtu.be/LWr8hbUkG9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067" y="4541003"/>
            <a:ext cx="7766936" cy="606729"/>
          </a:xfrm>
        </p:spPr>
        <p:txBody>
          <a:bodyPr>
            <a:normAutofit/>
          </a:bodyPr>
          <a:lstStyle/>
          <a:p>
            <a:r>
              <a:rPr lang="tr-TR" sz="3200" b="1" dirty="0"/>
              <a:t>Case </a:t>
            </a:r>
            <a:r>
              <a:rPr lang="tr-TR" sz="3200" b="1" dirty="0" err="1"/>
              <a:t>Writing</a:t>
            </a:r>
            <a:r>
              <a:rPr lang="tr-TR" sz="3200" b="1" dirty="0"/>
              <a:t> Training</a:t>
            </a:r>
            <a:endParaRPr lang="en-US" sz="3200" b="1" dirty="0"/>
          </a:p>
        </p:txBody>
      </p:sp>
      <p:pic>
        <p:nvPicPr>
          <p:cNvPr id="4" name="Picture 3"/>
          <p:cNvPicPr>
            <a:picLocks noChangeAspect="1"/>
          </p:cNvPicPr>
          <p:nvPr/>
        </p:nvPicPr>
        <p:blipFill>
          <a:blip r:embed="rId2"/>
          <a:stretch>
            <a:fillRect/>
          </a:stretch>
        </p:blipFill>
        <p:spPr>
          <a:xfrm>
            <a:off x="1270535" y="1208431"/>
            <a:ext cx="7823228" cy="2746150"/>
          </a:xfrm>
          <a:prstGeom prst="rect">
            <a:avLst/>
          </a:prstGeom>
        </p:spPr>
      </p:pic>
    </p:spTree>
    <p:extLst>
      <p:ext uri="{BB962C8B-B14F-4D97-AF65-F5344CB8AC3E}">
        <p14:creationId xmlns:p14="http://schemas.microsoft.com/office/powerpoint/2010/main" val="51492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0A6A-A693-4163-9339-8869D8BAA212}"/>
              </a:ext>
            </a:extLst>
          </p:cNvPr>
          <p:cNvSpPr>
            <a:spLocks noGrp="1"/>
          </p:cNvSpPr>
          <p:nvPr>
            <p:ph type="title"/>
          </p:nvPr>
        </p:nvSpPr>
        <p:spPr/>
        <p:txBody>
          <a:bodyPr>
            <a:normAutofit/>
          </a:bodyPr>
          <a:lstStyle/>
          <a:p>
            <a:r>
              <a:rPr lang="en-US" dirty="0"/>
              <a:t>Main types of teaching cases</a:t>
            </a:r>
            <a:br>
              <a:rPr lang="en-US" dirty="0"/>
            </a:br>
            <a:endParaRPr lang="en-US" dirty="0"/>
          </a:p>
        </p:txBody>
      </p:sp>
      <p:sp>
        <p:nvSpPr>
          <p:cNvPr id="3" name="Content Placeholder 2">
            <a:extLst>
              <a:ext uri="{FF2B5EF4-FFF2-40B4-BE49-F238E27FC236}">
                <a16:creationId xmlns:a16="http://schemas.microsoft.com/office/drawing/2014/main" id="{F4880866-0A27-4F4E-9805-35DF3CE57408}"/>
              </a:ext>
            </a:extLst>
          </p:cNvPr>
          <p:cNvSpPr>
            <a:spLocks noGrp="1"/>
          </p:cNvSpPr>
          <p:nvPr>
            <p:ph idx="1"/>
          </p:nvPr>
        </p:nvSpPr>
        <p:spPr/>
        <p:txBody>
          <a:bodyPr/>
          <a:lstStyle/>
          <a:p>
            <a:r>
              <a:rPr lang="en-US" dirty="0"/>
              <a:t>The descriptive case</a:t>
            </a:r>
          </a:p>
          <a:p>
            <a:r>
              <a:rPr lang="en-US" dirty="0"/>
              <a:t>The evaluative case</a:t>
            </a:r>
          </a:p>
          <a:p>
            <a:r>
              <a:rPr lang="en-US" dirty="0"/>
              <a:t>The exercise case </a:t>
            </a:r>
          </a:p>
          <a:p>
            <a:r>
              <a:rPr lang="en-US" dirty="0"/>
              <a:t>The decision case</a:t>
            </a:r>
          </a:p>
          <a:p>
            <a:endParaRPr lang="en-US" dirty="0"/>
          </a:p>
        </p:txBody>
      </p:sp>
    </p:spTree>
    <p:extLst>
      <p:ext uri="{BB962C8B-B14F-4D97-AF65-F5344CB8AC3E}">
        <p14:creationId xmlns:p14="http://schemas.microsoft.com/office/powerpoint/2010/main" val="419119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E039-9A19-410E-AF22-5187923BA765}"/>
              </a:ext>
            </a:extLst>
          </p:cNvPr>
          <p:cNvSpPr>
            <a:spLocks noGrp="1"/>
          </p:cNvSpPr>
          <p:nvPr>
            <p:ph type="title"/>
          </p:nvPr>
        </p:nvSpPr>
        <p:spPr/>
        <p:txBody>
          <a:bodyPr/>
          <a:lstStyle/>
          <a:p>
            <a:r>
              <a:rPr lang="en-US" dirty="0"/>
              <a:t>What is a decision case?</a:t>
            </a:r>
            <a:br>
              <a:rPr lang="en-US" dirty="0"/>
            </a:br>
            <a:endParaRPr lang="en-US" dirty="0"/>
          </a:p>
        </p:txBody>
      </p:sp>
      <p:sp>
        <p:nvSpPr>
          <p:cNvPr id="3" name="Content Placeholder 2">
            <a:extLst>
              <a:ext uri="{FF2B5EF4-FFF2-40B4-BE49-F238E27FC236}">
                <a16:creationId xmlns:a16="http://schemas.microsoft.com/office/drawing/2014/main" id="{5D21B3C2-4384-440E-9308-06DF2ACADF65}"/>
              </a:ext>
            </a:extLst>
          </p:cNvPr>
          <p:cNvSpPr>
            <a:spLocks noGrp="1"/>
          </p:cNvSpPr>
          <p:nvPr>
            <p:ph idx="1"/>
          </p:nvPr>
        </p:nvSpPr>
        <p:spPr/>
        <p:txBody>
          <a:bodyPr/>
          <a:lstStyle/>
          <a:p>
            <a:r>
              <a:rPr lang="en-US" dirty="0"/>
              <a:t>A case is a description of an actual (or fictionalized) situation.</a:t>
            </a:r>
          </a:p>
          <a:p>
            <a:r>
              <a:rPr lang="en-US" dirty="0"/>
              <a:t>Often, it is a problem, a challenge, or a dilemma a decision-maker has to solve. </a:t>
            </a:r>
          </a:p>
          <a:p>
            <a:r>
              <a:rPr lang="en-US" dirty="0"/>
              <a:t>It bring the challenges of real-life situations into the classroom to engage students in stepping into the shoes of the decision maker.</a:t>
            </a:r>
          </a:p>
        </p:txBody>
      </p:sp>
    </p:spTree>
    <p:extLst>
      <p:ext uri="{BB962C8B-B14F-4D97-AF65-F5344CB8AC3E}">
        <p14:creationId xmlns:p14="http://schemas.microsoft.com/office/powerpoint/2010/main" val="320430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6419-7EC4-40C1-AD90-AF85167B377A}"/>
              </a:ext>
            </a:extLst>
          </p:cNvPr>
          <p:cNvSpPr>
            <a:spLocks noGrp="1"/>
          </p:cNvSpPr>
          <p:nvPr>
            <p:ph type="title"/>
          </p:nvPr>
        </p:nvSpPr>
        <p:spPr>
          <a:xfrm>
            <a:off x="1344739" y="2876093"/>
            <a:ext cx="7757219" cy="2347320"/>
          </a:xfrm>
        </p:spPr>
        <p:txBody>
          <a:bodyPr>
            <a:normAutofit/>
          </a:bodyPr>
          <a:lstStyle/>
          <a:p>
            <a:pPr algn="ctr"/>
            <a:r>
              <a:rPr lang="en-US" sz="4400" b="1" dirty="0"/>
              <a:t>What is a good case writer?</a:t>
            </a:r>
            <a:endParaRPr lang="tr-TR" sz="4400" b="1" dirty="0"/>
          </a:p>
        </p:txBody>
      </p:sp>
    </p:spTree>
    <p:extLst>
      <p:ext uri="{BB962C8B-B14F-4D97-AF65-F5344CB8AC3E}">
        <p14:creationId xmlns:p14="http://schemas.microsoft.com/office/powerpoint/2010/main" val="178056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5FF6-AD65-4E3C-9CEE-DD8B1E6B7A12}"/>
              </a:ext>
            </a:extLst>
          </p:cNvPr>
          <p:cNvSpPr>
            <a:spLocks noGrp="1"/>
          </p:cNvSpPr>
          <p:nvPr>
            <p:ph type="title"/>
          </p:nvPr>
        </p:nvSpPr>
        <p:spPr/>
        <p:txBody>
          <a:bodyPr/>
          <a:lstStyle/>
          <a:p>
            <a:r>
              <a:rPr lang="en-US" dirty="0"/>
              <a:t>ART of storytelling</a:t>
            </a:r>
            <a:br>
              <a:rPr lang="en-US" dirty="0"/>
            </a:br>
            <a:endParaRPr lang="en-US" dirty="0"/>
          </a:p>
        </p:txBody>
      </p:sp>
      <p:pic>
        <p:nvPicPr>
          <p:cNvPr id="4" name="Picture 1" descr="storytelling2.jpg">
            <a:extLst>
              <a:ext uri="{FF2B5EF4-FFF2-40B4-BE49-F238E27FC236}">
                <a16:creationId xmlns:a16="http://schemas.microsoft.com/office/drawing/2014/main" id="{1272A2B9-5DBF-4E1A-8781-7ED6CBEDD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513489"/>
            <a:ext cx="7013614" cy="4002387"/>
          </a:xfrm>
          <a:prstGeom prst="rect">
            <a:avLst/>
          </a:prstGeom>
          <a:noFill/>
          <a:ln>
            <a:noFill/>
          </a:ln>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209094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5FF6-AD65-4E3C-9CEE-DD8B1E6B7A12}"/>
              </a:ext>
            </a:extLst>
          </p:cNvPr>
          <p:cNvSpPr>
            <a:spLocks noGrp="1"/>
          </p:cNvSpPr>
          <p:nvPr>
            <p:ph type="title"/>
          </p:nvPr>
        </p:nvSpPr>
        <p:spPr/>
        <p:txBody>
          <a:bodyPr/>
          <a:lstStyle/>
          <a:p>
            <a:r>
              <a:rPr lang="en-US" dirty="0"/>
              <a:t>ART of reverse engineering</a:t>
            </a:r>
          </a:p>
        </p:txBody>
      </p:sp>
      <p:pic>
        <p:nvPicPr>
          <p:cNvPr id="5" name="Picture 2" descr="reverseengineer_jpg1.jpg">
            <a:extLst>
              <a:ext uri="{FF2B5EF4-FFF2-40B4-BE49-F238E27FC236}">
                <a16:creationId xmlns:a16="http://schemas.microsoft.com/office/drawing/2014/main" id="{D6C56C2F-6DFC-4987-B2EF-3E8B7F5CE3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2516" y="1548569"/>
            <a:ext cx="6091328" cy="4307289"/>
          </a:xfrm>
          <a:prstGeom prst="rect">
            <a:avLst/>
          </a:prstGeom>
          <a:noFill/>
          <a:ln>
            <a:noFill/>
          </a:ln>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314422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0738-5898-48C9-B20F-4B1F36B9200C}"/>
              </a:ext>
            </a:extLst>
          </p:cNvPr>
          <p:cNvSpPr>
            <a:spLocks noGrp="1"/>
          </p:cNvSpPr>
          <p:nvPr>
            <p:ph type="title"/>
          </p:nvPr>
        </p:nvSpPr>
        <p:spPr/>
        <p:txBody>
          <a:bodyPr/>
          <a:lstStyle/>
          <a:p>
            <a:r>
              <a:rPr lang="en-US" dirty="0"/>
              <a:t>ART of data management</a:t>
            </a:r>
          </a:p>
        </p:txBody>
      </p:sp>
      <p:pic>
        <p:nvPicPr>
          <p:cNvPr id="4" name="Picture 3" descr="image7_650.jpg">
            <a:extLst>
              <a:ext uri="{FF2B5EF4-FFF2-40B4-BE49-F238E27FC236}">
                <a16:creationId xmlns:a16="http://schemas.microsoft.com/office/drawing/2014/main" id="{47541C2B-5582-4813-BB65-A97F5F265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940" y="1471448"/>
            <a:ext cx="6013047" cy="4357146"/>
          </a:xfrm>
          <a:prstGeom prst="rect">
            <a:avLst/>
          </a:prstGeom>
          <a:effectLst/>
        </p:spPr>
      </p:pic>
    </p:spTree>
    <p:extLst>
      <p:ext uri="{BB962C8B-B14F-4D97-AF65-F5344CB8AC3E}">
        <p14:creationId xmlns:p14="http://schemas.microsoft.com/office/powerpoint/2010/main" val="347003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E61E-147C-4AF3-9FE1-5244FAF92403}"/>
              </a:ext>
            </a:extLst>
          </p:cNvPr>
          <p:cNvSpPr>
            <a:spLocks noGrp="1"/>
          </p:cNvSpPr>
          <p:nvPr>
            <p:ph type="title"/>
          </p:nvPr>
        </p:nvSpPr>
        <p:spPr>
          <a:xfrm>
            <a:off x="386387" y="486265"/>
            <a:ext cx="9048557" cy="1320800"/>
          </a:xfrm>
        </p:spPr>
        <p:txBody>
          <a:bodyPr>
            <a:normAutofit fontScale="90000"/>
          </a:bodyPr>
          <a:lstStyle/>
          <a:p>
            <a:r>
              <a:rPr lang="en-US" dirty="0"/>
              <a:t>The hallmark of a good case writer is to explain </a:t>
            </a:r>
            <a:br>
              <a:rPr lang="en-US" dirty="0"/>
            </a:br>
            <a:r>
              <a:rPr lang="en-US" dirty="0"/>
              <a:t>a highly technical subject in a non-technical way.</a:t>
            </a:r>
            <a:br>
              <a:rPr lang="en-US" dirty="0"/>
            </a:br>
            <a:endParaRPr lang="en-US" dirty="0"/>
          </a:p>
        </p:txBody>
      </p:sp>
      <p:pic>
        <p:nvPicPr>
          <p:cNvPr id="4" name="Picture 3">
            <a:extLst>
              <a:ext uri="{FF2B5EF4-FFF2-40B4-BE49-F238E27FC236}">
                <a16:creationId xmlns:a16="http://schemas.microsoft.com/office/drawing/2014/main" id="{402F5BB8-FA49-490D-8D55-EB18F5642DA9}"/>
              </a:ext>
            </a:extLst>
          </p:cNvPr>
          <p:cNvPicPr>
            <a:picLocks noChangeAspect="1"/>
          </p:cNvPicPr>
          <p:nvPr/>
        </p:nvPicPr>
        <p:blipFill>
          <a:blip r:embed="rId3"/>
          <a:stretch>
            <a:fillRect/>
          </a:stretch>
        </p:blipFill>
        <p:spPr>
          <a:xfrm>
            <a:off x="1310580" y="2329599"/>
            <a:ext cx="5256584" cy="3381736"/>
          </a:xfrm>
          <a:prstGeom prst="rect">
            <a:avLst/>
          </a:prstGeom>
          <a:effectLst/>
        </p:spPr>
      </p:pic>
    </p:spTree>
    <p:extLst>
      <p:ext uri="{BB962C8B-B14F-4D97-AF65-F5344CB8AC3E}">
        <p14:creationId xmlns:p14="http://schemas.microsoft.com/office/powerpoint/2010/main" val="232859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0B86-CDFB-4D48-99F0-1B70C7A673A7}"/>
              </a:ext>
            </a:extLst>
          </p:cNvPr>
          <p:cNvSpPr>
            <a:spLocks noGrp="1"/>
          </p:cNvSpPr>
          <p:nvPr>
            <p:ph type="title"/>
          </p:nvPr>
        </p:nvSpPr>
        <p:spPr>
          <a:xfrm>
            <a:off x="677334" y="609600"/>
            <a:ext cx="8596668" cy="1320800"/>
          </a:xfrm>
        </p:spPr>
        <p:txBody>
          <a:bodyPr>
            <a:normAutofit fontScale="90000"/>
          </a:bodyPr>
          <a:lstStyle/>
          <a:p>
            <a:r>
              <a:rPr lang="en-US" dirty="0"/>
              <a:t>The 3 C’s of Case Writing</a:t>
            </a:r>
            <a:br>
              <a:rPr lang="en-US" dirty="0"/>
            </a:br>
            <a:br>
              <a:rPr lang="en-US" dirty="0"/>
            </a:br>
            <a:endParaRPr lang="en-US" dirty="0"/>
          </a:p>
        </p:txBody>
      </p:sp>
      <p:pic>
        <p:nvPicPr>
          <p:cNvPr id="9" name="Picture 8">
            <a:extLst>
              <a:ext uri="{FF2B5EF4-FFF2-40B4-BE49-F238E27FC236}">
                <a16:creationId xmlns:a16="http://schemas.microsoft.com/office/drawing/2014/main" id="{F22DF82D-4622-4CE3-8325-CB9606184109}"/>
              </a:ext>
            </a:extLst>
          </p:cNvPr>
          <p:cNvPicPr/>
          <p:nvPr/>
        </p:nvPicPr>
        <p:blipFill>
          <a:blip r:embed="rId3">
            <a:extLst>
              <a:ext uri="{28A0092B-C50C-407E-A947-70E740481C1C}">
                <a14:useLocalDpi xmlns:a14="http://schemas.microsoft.com/office/drawing/2010/main" val="0"/>
              </a:ext>
            </a:extLst>
          </a:blip>
          <a:stretch>
            <a:fillRect/>
          </a:stretch>
        </p:blipFill>
        <p:spPr>
          <a:xfrm>
            <a:off x="1416224" y="1571747"/>
            <a:ext cx="6624736" cy="4392488"/>
          </a:xfrm>
          <a:prstGeom prst="rect">
            <a:avLst/>
          </a:prstGeom>
        </p:spPr>
      </p:pic>
    </p:spTree>
    <p:extLst>
      <p:ext uri="{BB962C8B-B14F-4D97-AF65-F5344CB8AC3E}">
        <p14:creationId xmlns:p14="http://schemas.microsoft.com/office/powerpoint/2010/main" val="3991815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FA6A-C03D-4046-BD14-E756D8B975AD}"/>
              </a:ext>
            </a:extLst>
          </p:cNvPr>
          <p:cNvSpPr>
            <a:spLocks noGrp="1"/>
          </p:cNvSpPr>
          <p:nvPr>
            <p:ph type="title"/>
          </p:nvPr>
        </p:nvSpPr>
        <p:spPr>
          <a:xfrm>
            <a:off x="677334" y="609600"/>
            <a:ext cx="8827274" cy="1320800"/>
          </a:xfrm>
        </p:spPr>
        <p:txBody>
          <a:bodyPr>
            <a:normAutofit fontScale="90000"/>
          </a:bodyPr>
          <a:lstStyle/>
          <a:p>
            <a:r>
              <a:rPr lang="en-US" dirty="0"/>
              <a:t>Exercise: write a detective story “Who has done it?”</a:t>
            </a:r>
            <a:br>
              <a:rPr lang="en-US" dirty="0"/>
            </a:br>
            <a:br>
              <a:rPr lang="en-US" dirty="0"/>
            </a:br>
            <a:endParaRPr lang="en-US" dirty="0"/>
          </a:p>
        </p:txBody>
      </p:sp>
      <p:pic>
        <p:nvPicPr>
          <p:cNvPr id="4" name="Picture 3" descr="Unknown.jpeg">
            <a:extLst>
              <a:ext uri="{FF2B5EF4-FFF2-40B4-BE49-F238E27FC236}">
                <a16:creationId xmlns:a16="http://schemas.microsoft.com/office/drawing/2014/main" id="{4BDF0717-BC84-4762-BAFD-91808F8CD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82" y="2088716"/>
            <a:ext cx="7757401" cy="2680568"/>
          </a:xfrm>
          <a:prstGeom prst="rect">
            <a:avLst/>
          </a:prstGeom>
          <a:effectLst/>
        </p:spPr>
      </p:pic>
    </p:spTree>
    <p:extLst>
      <p:ext uri="{BB962C8B-B14F-4D97-AF65-F5344CB8AC3E}">
        <p14:creationId xmlns:p14="http://schemas.microsoft.com/office/powerpoint/2010/main" val="380624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1D9-A8E1-4D47-9E22-80CE9C036F42}"/>
              </a:ext>
            </a:extLst>
          </p:cNvPr>
          <p:cNvSpPr>
            <a:spLocks noGrp="1"/>
          </p:cNvSpPr>
          <p:nvPr>
            <p:ph type="title"/>
          </p:nvPr>
        </p:nvSpPr>
        <p:spPr/>
        <p:txBody>
          <a:bodyPr>
            <a:normAutofit/>
          </a:bodyPr>
          <a:lstStyle/>
          <a:p>
            <a:r>
              <a:rPr lang="en-US" dirty="0"/>
              <a:t>How to use slide 18?</a:t>
            </a:r>
            <a:br>
              <a:rPr lang="en-US" dirty="0"/>
            </a:br>
            <a:endParaRPr lang="en-US" dirty="0"/>
          </a:p>
        </p:txBody>
      </p:sp>
      <p:sp>
        <p:nvSpPr>
          <p:cNvPr id="3" name="Content Placeholder 2">
            <a:extLst>
              <a:ext uri="{FF2B5EF4-FFF2-40B4-BE49-F238E27FC236}">
                <a16:creationId xmlns:a16="http://schemas.microsoft.com/office/drawing/2014/main" id="{2A6115CE-DE55-47B5-83EA-BE76BD331782}"/>
              </a:ext>
            </a:extLst>
          </p:cNvPr>
          <p:cNvSpPr>
            <a:spLocks noGrp="1"/>
          </p:cNvSpPr>
          <p:nvPr>
            <p:ph idx="1"/>
          </p:nvPr>
        </p:nvSpPr>
        <p:spPr/>
        <p:txBody>
          <a:bodyPr>
            <a:normAutofit fontScale="92500" lnSpcReduction="10000"/>
          </a:bodyPr>
          <a:lstStyle/>
          <a:p>
            <a:r>
              <a:rPr lang="en-US" dirty="0"/>
              <a:t>The purpose of this exercise is for students to practice to embed a concept in a narrative and tell the story in a convincing way. The instructions on the exercise is given in the Case Writing Curriculum appendix 2. </a:t>
            </a:r>
          </a:p>
          <a:p>
            <a:endParaRPr lang="en-US" dirty="0"/>
          </a:p>
          <a:p>
            <a:r>
              <a:rPr lang="en-US" dirty="0"/>
              <a:t>After the exercise, the instructor can ask students to reflect on the following questions: </a:t>
            </a:r>
          </a:p>
          <a:p>
            <a:pPr>
              <a:buFont typeface="+mj-lt"/>
              <a:buAutoNum type="arabicPeriod"/>
            </a:pPr>
            <a:r>
              <a:rPr lang="en-US" dirty="0"/>
              <a:t>Which is more difficult? Decide who did it, how he did it and why he did it, or embed the clues in the story?</a:t>
            </a:r>
          </a:p>
          <a:p>
            <a:pPr>
              <a:buFont typeface="+mj-lt"/>
              <a:buAutoNum type="arabicPeriod"/>
            </a:pPr>
            <a:r>
              <a:rPr lang="en-US" dirty="0"/>
              <a:t>Did you give any false clues or deliberately try to mislead your audience?</a:t>
            </a:r>
          </a:p>
          <a:p>
            <a:pPr>
              <a:buFont typeface="+mj-lt"/>
              <a:buAutoNum type="arabicPeriod"/>
            </a:pPr>
            <a:r>
              <a:rPr lang="en-US" dirty="0"/>
              <a:t>Did you go back and forth in time in your story?</a:t>
            </a:r>
          </a:p>
          <a:p>
            <a:pPr>
              <a:buFont typeface="+mj-lt"/>
              <a:buAutoNum type="arabicPeriod"/>
            </a:pPr>
            <a:r>
              <a:rPr lang="en-US" dirty="0"/>
              <a:t>Is your story the right level for your audience?</a:t>
            </a:r>
          </a:p>
          <a:p>
            <a:pPr>
              <a:buFont typeface="+mj-lt"/>
              <a:buAutoNum type="arabicPeriod"/>
            </a:pPr>
            <a:r>
              <a:rPr lang="en-US" dirty="0"/>
              <a:t>Does the writing process excite you?</a:t>
            </a:r>
          </a:p>
          <a:p>
            <a:endParaRPr lang="en-US" dirty="0"/>
          </a:p>
        </p:txBody>
      </p:sp>
    </p:spTree>
    <p:extLst>
      <p:ext uri="{BB962C8B-B14F-4D97-AF65-F5344CB8AC3E}">
        <p14:creationId xmlns:p14="http://schemas.microsoft.com/office/powerpoint/2010/main" val="65011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3B89-332F-4A17-86D5-C182CFEFB0FD}"/>
              </a:ext>
            </a:extLst>
          </p:cNvPr>
          <p:cNvSpPr>
            <a:spLocks noGrp="1"/>
          </p:cNvSpPr>
          <p:nvPr>
            <p:ph type="title"/>
          </p:nvPr>
        </p:nvSpPr>
        <p:spPr/>
        <p:txBody>
          <a:bodyPr/>
          <a:lstStyle/>
          <a:p>
            <a:r>
              <a:rPr lang="tr-TR" dirty="0"/>
              <a:t>Content</a:t>
            </a:r>
            <a:endParaRPr lang="en-US" dirty="0"/>
          </a:p>
        </p:txBody>
      </p:sp>
      <p:sp>
        <p:nvSpPr>
          <p:cNvPr id="3" name="Content Placeholder 2">
            <a:extLst>
              <a:ext uri="{FF2B5EF4-FFF2-40B4-BE49-F238E27FC236}">
                <a16:creationId xmlns:a16="http://schemas.microsoft.com/office/drawing/2014/main" id="{CD9DE8BF-874B-4235-8ECE-479772B2BA8A}"/>
              </a:ext>
            </a:extLst>
          </p:cNvPr>
          <p:cNvSpPr>
            <a:spLocks noGrp="1"/>
          </p:cNvSpPr>
          <p:nvPr>
            <p:ph idx="1"/>
          </p:nvPr>
        </p:nvSpPr>
        <p:spPr/>
        <p:txBody>
          <a:bodyPr>
            <a:normAutofit/>
          </a:bodyPr>
          <a:lstStyle/>
          <a:p>
            <a:r>
              <a:rPr lang="en-US" sz="2800" dirty="0"/>
              <a:t>Introduction</a:t>
            </a:r>
          </a:p>
          <a:p>
            <a:r>
              <a:rPr lang="en-US" sz="2800" dirty="0"/>
              <a:t>Building block 1: Concept</a:t>
            </a:r>
          </a:p>
          <a:p>
            <a:r>
              <a:rPr lang="en-US" sz="2800" dirty="0"/>
              <a:t>Building block 2: Content</a:t>
            </a:r>
          </a:p>
          <a:p>
            <a:r>
              <a:rPr lang="en-US" sz="2800" dirty="0"/>
              <a:t>Building block 3: Communication</a:t>
            </a:r>
          </a:p>
          <a:p>
            <a:endParaRPr lang="en-US" sz="2800" dirty="0"/>
          </a:p>
        </p:txBody>
      </p:sp>
    </p:spTree>
    <p:extLst>
      <p:ext uri="{BB962C8B-B14F-4D97-AF65-F5344CB8AC3E}">
        <p14:creationId xmlns:p14="http://schemas.microsoft.com/office/powerpoint/2010/main" val="3449400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11915-967D-49E6-976A-BC0C668000D5}"/>
              </a:ext>
            </a:extLst>
          </p:cNvPr>
          <p:cNvSpPr>
            <a:spLocks noGrp="1"/>
          </p:cNvSpPr>
          <p:nvPr>
            <p:ph idx="1"/>
          </p:nvPr>
        </p:nvSpPr>
        <p:spPr>
          <a:xfrm>
            <a:off x="522788" y="331789"/>
            <a:ext cx="3688604" cy="3880773"/>
          </a:xfrm>
        </p:spPr>
        <p:txBody>
          <a:bodyPr/>
          <a:lstStyle/>
          <a:p>
            <a:pPr marL="0" indent="0">
              <a:buNone/>
            </a:pPr>
            <a:r>
              <a:rPr lang="en-US" dirty="0"/>
              <a:t>Research case</a:t>
            </a:r>
            <a:endParaRPr lang="tr-TR" dirty="0"/>
          </a:p>
          <a:p>
            <a:r>
              <a:rPr lang="en-US" dirty="0"/>
              <a:t>description</a:t>
            </a:r>
            <a:endParaRPr lang="tr-TR" dirty="0"/>
          </a:p>
          <a:p>
            <a:r>
              <a:rPr lang="en-US" dirty="0"/>
              <a:t>explanation</a:t>
            </a:r>
            <a:endParaRPr lang="tr-TR" dirty="0"/>
          </a:p>
          <a:p>
            <a:r>
              <a:rPr lang="en-US" dirty="0"/>
              <a:t>faithfulness</a:t>
            </a:r>
            <a:endParaRPr lang="tr-TR" dirty="0"/>
          </a:p>
          <a:p>
            <a:r>
              <a:rPr lang="en-US" dirty="0"/>
              <a:t>chronological</a:t>
            </a:r>
            <a:endParaRPr lang="tr-TR" dirty="0"/>
          </a:p>
          <a:p>
            <a:r>
              <a:rPr lang="tr-TR" dirty="0" err="1"/>
              <a:t>no</a:t>
            </a:r>
            <a:r>
              <a:rPr lang="tr-TR" dirty="0"/>
              <a:t> </a:t>
            </a:r>
            <a:r>
              <a:rPr lang="tr-TR" dirty="0" err="1"/>
              <a:t>perspective</a:t>
            </a:r>
            <a:r>
              <a:rPr lang="tr-TR" dirty="0"/>
              <a:t>(s)</a:t>
            </a:r>
          </a:p>
          <a:p>
            <a:r>
              <a:rPr lang="tr-TR" dirty="0" err="1"/>
              <a:t>little</a:t>
            </a:r>
            <a:r>
              <a:rPr lang="tr-TR" dirty="0"/>
              <a:t> </a:t>
            </a:r>
            <a:r>
              <a:rPr lang="tr-TR" dirty="0" err="1"/>
              <a:t>or</a:t>
            </a:r>
            <a:r>
              <a:rPr lang="tr-TR" dirty="0"/>
              <a:t> </a:t>
            </a:r>
            <a:r>
              <a:rPr lang="tr-TR" dirty="0" err="1"/>
              <a:t>no</a:t>
            </a:r>
            <a:r>
              <a:rPr lang="tr-TR" dirty="0"/>
              <a:t> drama</a:t>
            </a:r>
          </a:p>
          <a:p>
            <a:endParaRPr lang="en-US" dirty="0"/>
          </a:p>
        </p:txBody>
      </p:sp>
      <p:pic>
        <p:nvPicPr>
          <p:cNvPr id="4" name="Picture 2" descr="teacher.gif">
            <a:extLst>
              <a:ext uri="{FF2B5EF4-FFF2-40B4-BE49-F238E27FC236}">
                <a16:creationId xmlns:a16="http://schemas.microsoft.com/office/drawing/2014/main" id="{310A5732-AB5B-4C6A-9143-0073B744D1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52304" y="3932238"/>
            <a:ext cx="2746375" cy="2925762"/>
          </a:xfrm>
          <a:prstGeom prst="rect">
            <a:avLst/>
          </a:prstGeom>
          <a:noFill/>
          <a:ln>
            <a:noFill/>
          </a:ln>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pic>
        <p:nvPicPr>
          <p:cNvPr id="5" name="Picture 3" descr="researcher-cartoon.jpg">
            <a:extLst>
              <a:ext uri="{FF2B5EF4-FFF2-40B4-BE49-F238E27FC236}">
                <a16:creationId xmlns:a16="http://schemas.microsoft.com/office/drawing/2014/main" id="{E7E630DC-BC96-44BF-834A-668702D625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 y="4282058"/>
            <a:ext cx="3258355" cy="2575942"/>
          </a:xfrm>
          <a:prstGeom prst="rect">
            <a:avLst/>
          </a:prstGeom>
          <a:noFill/>
          <a:ln>
            <a:noFill/>
          </a:ln>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26263A1-1C5B-4FC2-80F8-9B3E2124D46F}"/>
              </a:ext>
            </a:extLst>
          </p:cNvPr>
          <p:cNvSpPr txBox="1">
            <a:spLocks/>
          </p:cNvSpPr>
          <p:nvPr/>
        </p:nvSpPr>
        <p:spPr>
          <a:xfrm>
            <a:off x="4932610" y="331788"/>
            <a:ext cx="4855335"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tr-TR" dirty="0" err="1"/>
              <a:t>Teaching</a:t>
            </a:r>
            <a:r>
              <a:rPr lang="tr-TR" dirty="0"/>
              <a:t> </a:t>
            </a:r>
            <a:r>
              <a:rPr lang="tr-TR" dirty="0" err="1"/>
              <a:t>case</a:t>
            </a:r>
            <a:endParaRPr lang="tr-TR" dirty="0"/>
          </a:p>
          <a:p>
            <a:r>
              <a:rPr lang="en-US" dirty="0"/>
              <a:t>story</a:t>
            </a:r>
            <a:endParaRPr lang="tr-TR" dirty="0"/>
          </a:p>
          <a:p>
            <a:r>
              <a:rPr lang="tr-TR" dirty="0"/>
              <a:t>in </a:t>
            </a:r>
            <a:r>
              <a:rPr lang="tr-TR" dirty="0" err="1"/>
              <a:t>the</a:t>
            </a:r>
            <a:r>
              <a:rPr lang="tr-TR" dirty="0"/>
              <a:t> </a:t>
            </a:r>
            <a:r>
              <a:rPr lang="tr-TR" dirty="0" err="1"/>
              <a:t>teaching</a:t>
            </a:r>
            <a:r>
              <a:rPr lang="tr-TR" dirty="0"/>
              <a:t> </a:t>
            </a:r>
            <a:r>
              <a:rPr lang="tr-TR" dirty="0" err="1"/>
              <a:t>note</a:t>
            </a:r>
            <a:endParaRPr lang="tr-TR" dirty="0"/>
          </a:p>
          <a:p>
            <a:r>
              <a:rPr lang="tr-TR" dirty="0" err="1"/>
              <a:t>some</a:t>
            </a:r>
            <a:r>
              <a:rPr lang="tr-TR" dirty="0"/>
              <a:t> </a:t>
            </a:r>
            <a:r>
              <a:rPr lang="tr-TR" dirty="0" err="1"/>
              <a:t>highlighted</a:t>
            </a:r>
            <a:r>
              <a:rPr lang="tr-TR" dirty="0"/>
              <a:t> </a:t>
            </a:r>
            <a:r>
              <a:rPr lang="tr-TR" dirty="0" err="1"/>
              <a:t>other</a:t>
            </a:r>
            <a:r>
              <a:rPr lang="tr-TR" dirty="0"/>
              <a:t> </a:t>
            </a:r>
            <a:r>
              <a:rPr lang="tr-TR" dirty="0" err="1"/>
              <a:t>omitted</a:t>
            </a:r>
            <a:endParaRPr lang="tr-TR" dirty="0"/>
          </a:p>
          <a:p>
            <a:r>
              <a:rPr lang="tr-TR" dirty="0"/>
              <a:t>not </a:t>
            </a:r>
            <a:r>
              <a:rPr lang="tr-TR" dirty="0" err="1"/>
              <a:t>always</a:t>
            </a:r>
            <a:endParaRPr lang="tr-TR" dirty="0"/>
          </a:p>
          <a:p>
            <a:r>
              <a:rPr lang="tr-TR" dirty="0" err="1"/>
              <a:t>protagonist</a:t>
            </a:r>
            <a:r>
              <a:rPr lang="tr-TR" dirty="0"/>
              <a:t>(s)</a:t>
            </a:r>
          </a:p>
          <a:p>
            <a:r>
              <a:rPr lang="tr-TR" dirty="0" err="1"/>
              <a:t>preferring</a:t>
            </a:r>
            <a:r>
              <a:rPr lang="tr-TR" dirty="0"/>
              <a:t> drama </a:t>
            </a:r>
            <a:r>
              <a:rPr lang="tr-TR" dirty="0" err="1"/>
              <a:t>and</a:t>
            </a:r>
            <a:r>
              <a:rPr lang="tr-TR" dirty="0"/>
              <a:t> </a:t>
            </a:r>
            <a:r>
              <a:rPr lang="tr-TR" dirty="0" err="1"/>
              <a:t>controversy</a:t>
            </a:r>
            <a:endParaRPr lang="tr-TR" dirty="0"/>
          </a:p>
          <a:p>
            <a:endParaRPr lang="en-US" dirty="0"/>
          </a:p>
        </p:txBody>
      </p:sp>
    </p:spTree>
    <p:extLst>
      <p:ext uri="{BB962C8B-B14F-4D97-AF65-F5344CB8AC3E}">
        <p14:creationId xmlns:p14="http://schemas.microsoft.com/office/powerpoint/2010/main" val="357785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6419-7EC4-40C1-AD90-AF85167B377A}"/>
              </a:ext>
            </a:extLst>
          </p:cNvPr>
          <p:cNvSpPr>
            <a:spLocks noGrp="1"/>
          </p:cNvSpPr>
          <p:nvPr>
            <p:ph type="title"/>
          </p:nvPr>
        </p:nvSpPr>
        <p:spPr>
          <a:xfrm>
            <a:off x="1344739" y="2876093"/>
            <a:ext cx="7757219" cy="2347320"/>
          </a:xfrm>
        </p:spPr>
        <p:txBody>
          <a:bodyPr>
            <a:normAutofit/>
          </a:bodyPr>
          <a:lstStyle/>
          <a:p>
            <a:pPr algn="ctr"/>
            <a:r>
              <a:rPr lang="tr-TR" sz="4400" b="1" dirty="0" err="1"/>
              <a:t>Building</a:t>
            </a:r>
            <a:r>
              <a:rPr lang="tr-TR" sz="4400" b="1" dirty="0"/>
              <a:t> </a:t>
            </a:r>
            <a:r>
              <a:rPr lang="tr-TR" sz="4400" b="1" dirty="0" err="1"/>
              <a:t>Block</a:t>
            </a:r>
            <a:r>
              <a:rPr lang="tr-TR" sz="4400" b="1" dirty="0"/>
              <a:t> 1:</a:t>
            </a:r>
            <a:br>
              <a:rPr lang="tr-TR" sz="4400" b="1" dirty="0"/>
            </a:br>
            <a:r>
              <a:rPr lang="tr-TR" sz="4400" b="1" dirty="0"/>
              <a:t>CONCEPT</a:t>
            </a:r>
          </a:p>
        </p:txBody>
      </p:sp>
    </p:spTree>
    <p:extLst>
      <p:ext uri="{BB962C8B-B14F-4D97-AF65-F5344CB8AC3E}">
        <p14:creationId xmlns:p14="http://schemas.microsoft.com/office/powerpoint/2010/main" val="2015320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BB53C-CDCD-437C-9F82-A804233D1C73}"/>
              </a:ext>
            </a:extLst>
          </p:cNvPr>
          <p:cNvPicPr>
            <a:picLocks noChangeAspect="1"/>
          </p:cNvPicPr>
          <p:nvPr/>
        </p:nvPicPr>
        <p:blipFill>
          <a:blip r:embed="rId3"/>
          <a:stretch>
            <a:fillRect/>
          </a:stretch>
        </p:blipFill>
        <p:spPr>
          <a:xfrm>
            <a:off x="1225600" y="1671588"/>
            <a:ext cx="7289800" cy="2463800"/>
          </a:xfrm>
          <a:prstGeom prst="rect">
            <a:avLst/>
          </a:prstGeom>
          <a:effectLst/>
        </p:spPr>
      </p:pic>
    </p:spTree>
    <p:extLst>
      <p:ext uri="{BB962C8B-B14F-4D97-AF65-F5344CB8AC3E}">
        <p14:creationId xmlns:p14="http://schemas.microsoft.com/office/powerpoint/2010/main" val="6868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3FDA-8B95-44B6-A163-42ECEDD75E7A}"/>
              </a:ext>
            </a:extLst>
          </p:cNvPr>
          <p:cNvSpPr>
            <a:spLocks noGrp="1"/>
          </p:cNvSpPr>
          <p:nvPr>
            <p:ph type="title"/>
          </p:nvPr>
        </p:nvSpPr>
        <p:spPr>
          <a:xfrm>
            <a:off x="677334" y="609600"/>
            <a:ext cx="8720666" cy="1320800"/>
          </a:xfrm>
        </p:spPr>
        <p:txBody>
          <a:bodyPr/>
          <a:lstStyle/>
          <a:p>
            <a:r>
              <a:rPr lang="en-US" dirty="0"/>
              <a:t>The first step of writing a case is to think</a:t>
            </a:r>
          </a:p>
        </p:txBody>
      </p:sp>
      <p:sp>
        <p:nvSpPr>
          <p:cNvPr id="3" name="Content Placeholder 2">
            <a:extLst>
              <a:ext uri="{FF2B5EF4-FFF2-40B4-BE49-F238E27FC236}">
                <a16:creationId xmlns:a16="http://schemas.microsoft.com/office/drawing/2014/main" id="{B6A8B68D-5F37-4D9E-AB05-1342EDF696B5}"/>
              </a:ext>
            </a:extLst>
          </p:cNvPr>
          <p:cNvSpPr>
            <a:spLocks noGrp="1"/>
          </p:cNvSpPr>
          <p:nvPr>
            <p:ph idx="1"/>
          </p:nvPr>
        </p:nvSpPr>
        <p:spPr/>
        <p:txBody>
          <a:bodyPr>
            <a:normAutofit/>
          </a:bodyPr>
          <a:lstStyle/>
          <a:p>
            <a:pPr marL="0" indent="0">
              <a:buNone/>
            </a:pPr>
            <a:r>
              <a:rPr lang="en-US" sz="2000" dirty="0"/>
              <a:t>About the teaching note:</a:t>
            </a:r>
          </a:p>
          <a:p>
            <a:endParaRPr lang="en-US" sz="2000" dirty="0"/>
          </a:p>
          <a:p>
            <a:pPr>
              <a:buFont typeface="+mj-lt"/>
              <a:buAutoNum type="arabicPeriod"/>
            </a:pPr>
            <a:r>
              <a:rPr lang="en-US" sz="2000" dirty="0"/>
              <a:t>Who is this case for (study, level)?</a:t>
            </a:r>
          </a:p>
          <a:p>
            <a:pPr>
              <a:buFont typeface="+mj-lt"/>
              <a:buAutoNum type="arabicPeriod"/>
            </a:pPr>
            <a:endParaRPr lang="en-US" sz="2000" dirty="0"/>
          </a:p>
          <a:p>
            <a:pPr>
              <a:buFont typeface="+mj-lt"/>
              <a:buAutoNum type="arabicPeriod"/>
            </a:pPr>
            <a:r>
              <a:rPr lang="en-US" sz="2000" dirty="0"/>
              <a:t>What are my teaching objectives (3-5 points)? </a:t>
            </a:r>
          </a:p>
          <a:p>
            <a:pPr>
              <a:buFont typeface="+mj-lt"/>
              <a:buAutoNum type="arabicPeriod"/>
            </a:pPr>
            <a:endParaRPr lang="en-US" sz="2000" dirty="0"/>
          </a:p>
          <a:p>
            <a:pPr>
              <a:buFont typeface="+mj-lt"/>
              <a:buAutoNum type="arabicPeriod"/>
            </a:pPr>
            <a:r>
              <a:rPr lang="en-US" sz="2000" dirty="0"/>
              <a:t>What are the key discussion questions or topics (5-7)?</a:t>
            </a:r>
          </a:p>
          <a:p>
            <a:endParaRPr lang="en-US" sz="2000" dirty="0"/>
          </a:p>
        </p:txBody>
      </p:sp>
    </p:spTree>
    <p:extLst>
      <p:ext uri="{BB962C8B-B14F-4D97-AF65-F5344CB8AC3E}">
        <p14:creationId xmlns:p14="http://schemas.microsoft.com/office/powerpoint/2010/main" val="119912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B0E35F3-B5F8-4748-9CF8-E11E1A04BDBC}"/>
              </a:ext>
            </a:extLst>
          </p:cNvPr>
          <p:cNvPicPr>
            <a:picLocks noChangeAspect="1"/>
          </p:cNvPicPr>
          <p:nvPr/>
        </p:nvPicPr>
        <p:blipFill>
          <a:blip r:embed="rId2"/>
          <a:stretch>
            <a:fillRect/>
          </a:stretch>
        </p:blipFill>
        <p:spPr>
          <a:xfrm>
            <a:off x="957118" y="694091"/>
            <a:ext cx="8089900" cy="4279900"/>
          </a:xfrm>
          <a:prstGeom prst="rect">
            <a:avLst/>
          </a:prstGeom>
        </p:spPr>
      </p:pic>
      <p:sp>
        <p:nvSpPr>
          <p:cNvPr id="31" name="TextBox 30">
            <a:extLst>
              <a:ext uri="{FF2B5EF4-FFF2-40B4-BE49-F238E27FC236}">
                <a16:creationId xmlns:a16="http://schemas.microsoft.com/office/drawing/2014/main" id="{B7EB1ADA-9EA8-468A-B7B6-496B0F5F296C}"/>
              </a:ext>
            </a:extLst>
          </p:cNvPr>
          <p:cNvSpPr txBox="1"/>
          <p:nvPr/>
        </p:nvSpPr>
        <p:spPr>
          <a:xfrm>
            <a:off x="543922" y="1301583"/>
            <a:ext cx="2088232" cy="3416320"/>
          </a:xfrm>
          <a:prstGeom prst="rect">
            <a:avLst/>
          </a:prstGeom>
          <a:noFill/>
        </p:spPr>
        <p:txBody>
          <a:bodyPr wrap="square" rtlCol="0">
            <a:spAutoFit/>
          </a:bodyPr>
          <a:lstStyle/>
          <a:p>
            <a:pPr algn="l"/>
            <a:r>
              <a:rPr lang="en-US" sz="1800" b="1" dirty="0">
                <a:latin typeface="+mj-lt"/>
              </a:rPr>
              <a:t>Decision case</a:t>
            </a:r>
          </a:p>
          <a:p>
            <a:pPr algn="l"/>
            <a:endParaRPr lang="en-US" sz="1800" b="1" dirty="0">
              <a:latin typeface="+mj-lt"/>
            </a:endParaRPr>
          </a:p>
          <a:p>
            <a:pPr algn="l"/>
            <a:endParaRPr lang="en-US" sz="1800" b="1" dirty="0">
              <a:latin typeface="+mj-lt"/>
            </a:endParaRPr>
          </a:p>
          <a:p>
            <a:pPr algn="l"/>
            <a:r>
              <a:rPr lang="en-US" sz="1800" b="1" dirty="0">
                <a:latin typeface="+mj-lt"/>
              </a:rPr>
              <a:t>Evaluative case</a:t>
            </a:r>
          </a:p>
          <a:p>
            <a:pPr algn="l"/>
            <a:endParaRPr lang="en-US" sz="1800" b="1" dirty="0">
              <a:latin typeface="+mj-lt"/>
            </a:endParaRPr>
          </a:p>
          <a:p>
            <a:pPr algn="l"/>
            <a:endParaRPr lang="en-US" sz="1800" b="1" dirty="0">
              <a:latin typeface="+mj-lt"/>
            </a:endParaRPr>
          </a:p>
          <a:p>
            <a:pPr algn="l"/>
            <a:r>
              <a:rPr lang="en-US" sz="1800" b="1" dirty="0">
                <a:latin typeface="+mj-lt"/>
              </a:rPr>
              <a:t>Exercise case</a:t>
            </a:r>
          </a:p>
          <a:p>
            <a:pPr algn="l"/>
            <a:endParaRPr lang="en-US" sz="1800" b="1" dirty="0">
              <a:latin typeface="+mj-lt"/>
            </a:endParaRPr>
          </a:p>
          <a:p>
            <a:pPr algn="l"/>
            <a:endParaRPr lang="en-US" sz="1800" b="1" dirty="0">
              <a:latin typeface="+mj-lt"/>
            </a:endParaRPr>
          </a:p>
          <a:p>
            <a:pPr algn="l"/>
            <a:endParaRPr lang="en-US" sz="1800" b="1" dirty="0">
              <a:latin typeface="+mj-lt"/>
            </a:endParaRPr>
          </a:p>
          <a:p>
            <a:pPr algn="l"/>
            <a:r>
              <a:rPr lang="en-US" sz="1800" b="1" dirty="0">
                <a:latin typeface="+mj-lt"/>
              </a:rPr>
              <a:t>Descriptive case</a:t>
            </a:r>
          </a:p>
          <a:p>
            <a:endParaRPr lang="en-US" sz="1800" dirty="0"/>
          </a:p>
        </p:txBody>
      </p:sp>
    </p:spTree>
    <p:extLst>
      <p:ext uri="{BB962C8B-B14F-4D97-AF65-F5344CB8AC3E}">
        <p14:creationId xmlns:p14="http://schemas.microsoft.com/office/powerpoint/2010/main" val="291733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799BF-2DE7-4633-AF56-9A89E2C87E06}"/>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551" y="753641"/>
            <a:ext cx="8940800" cy="5350718"/>
          </a:xfrm>
          <a:prstGeom prst="rect">
            <a:avLst/>
          </a:prstGeom>
          <a:noFill/>
        </p:spPr>
      </p:pic>
    </p:spTree>
    <p:extLst>
      <p:ext uri="{BB962C8B-B14F-4D97-AF65-F5344CB8AC3E}">
        <p14:creationId xmlns:p14="http://schemas.microsoft.com/office/powerpoint/2010/main" val="2985073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ECF9-CA4A-4E48-85B6-ED52E16EAC80}"/>
              </a:ext>
            </a:extLst>
          </p:cNvPr>
          <p:cNvSpPr>
            <a:spLocks noGrp="1"/>
          </p:cNvSpPr>
          <p:nvPr>
            <p:ph type="title"/>
          </p:nvPr>
        </p:nvSpPr>
        <p:spPr/>
        <p:txBody>
          <a:bodyPr>
            <a:normAutofit/>
          </a:bodyPr>
          <a:lstStyle/>
          <a:p>
            <a:r>
              <a:rPr lang="en-US" dirty="0"/>
              <a:t>Essentials to a case</a:t>
            </a:r>
            <a:br>
              <a:rPr lang="en-US" dirty="0"/>
            </a:br>
            <a:endParaRPr lang="en-US" dirty="0"/>
          </a:p>
        </p:txBody>
      </p:sp>
      <p:sp>
        <p:nvSpPr>
          <p:cNvPr id="3" name="Content Placeholder 2">
            <a:extLst>
              <a:ext uri="{FF2B5EF4-FFF2-40B4-BE49-F238E27FC236}">
                <a16:creationId xmlns:a16="http://schemas.microsoft.com/office/drawing/2014/main" id="{260796E3-FE7D-42FD-9F4F-4F2E902BFF33}"/>
              </a:ext>
            </a:extLst>
          </p:cNvPr>
          <p:cNvSpPr>
            <a:spLocks noGrp="1"/>
          </p:cNvSpPr>
          <p:nvPr>
            <p:ph idx="1"/>
          </p:nvPr>
        </p:nvSpPr>
        <p:spPr/>
        <p:txBody>
          <a:bodyPr>
            <a:normAutofit/>
          </a:bodyPr>
          <a:lstStyle/>
          <a:p>
            <a:r>
              <a:rPr lang="en-US" sz="2400" dirty="0"/>
              <a:t>Decision maker (protagonist)</a:t>
            </a:r>
          </a:p>
          <a:p>
            <a:r>
              <a:rPr lang="en-US" sz="2400" dirty="0"/>
              <a:t>Decision focus</a:t>
            </a:r>
          </a:p>
          <a:p>
            <a:r>
              <a:rPr lang="en-US" sz="2400" dirty="0"/>
              <a:t>Time point</a:t>
            </a:r>
          </a:p>
          <a:p>
            <a:r>
              <a:rPr lang="en-US" sz="2400" dirty="0"/>
              <a:t>Action trigger</a:t>
            </a:r>
          </a:p>
        </p:txBody>
      </p:sp>
    </p:spTree>
    <p:extLst>
      <p:ext uri="{BB962C8B-B14F-4D97-AF65-F5344CB8AC3E}">
        <p14:creationId xmlns:p14="http://schemas.microsoft.com/office/powerpoint/2010/main" val="276585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EBBB-E4CE-4D1A-824C-8B71D331F522}"/>
              </a:ext>
            </a:extLst>
          </p:cNvPr>
          <p:cNvSpPr>
            <a:spLocks noGrp="1"/>
          </p:cNvSpPr>
          <p:nvPr>
            <p:ph type="title"/>
          </p:nvPr>
        </p:nvSpPr>
        <p:spPr/>
        <p:txBody>
          <a:bodyPr/>
          <a:lstStyle/>
          <a:p>
            <a:r>
              <a:rPr lang="en-US" dirty="0"/>
              <a:t>Decision maker - Protagonist</a:t>
            </a:r>
            <a:br>
              <a:rPr lang="en-US" dirty="0"/>
            </a:br>
            <a:endParaRPr lang="en-US" dirty="0"/>
          </a:p>
        </p:txBody>
      </p:sp>
      <p:sp>
        <p:nvSpPr>
          <p:cNvPr id="3" name="Content Placeholder 2">
            <a:extLst>
              <a:ext uri="{FF2B5EF4-FFF2-40B4-BE49-F238E27FC236}">
                <a16:creationId xmlns:a16="http://schemas.microsoft.com/office/drawing/2014/main" id="{8C4CBD30-3E41-43CE-8962-08A356BB9E5F}"/>
              </a:ext>
            </a:extLst>
          </p:cNvPr>
          <p:cNvSpPr>
            <a:spLocks noGrp="1"/>
          </p:cNvSpPr>
          <p:nvPr>
            <p:ph idx="1"/>
          </p:nvPr>
        </p:nvSpPr>
        <p:spPr>
          <a:xfrm>
            <a:off x="677334" y="1681618"/>
            <a:ext cx="8596668" cy="3880773"/>
          </a:xfrm>
        </p:spPr>
        <p:txBody>
          <a:bodyPr/>
          <a:lstStyle/>
          <a:p>
            <a:r>
              <a:rPr lang="en-US" dirty="0"/>
              <a:t>Has the initiative: can make decisions and take actions</a:t>
            </a:r>
          </a:p>
          <a:p>
            <a:r>
              <a:rPr lang="en-US" dirty="0"/>
              <a:t>Has the consequence: have a stake in his/her decisions</a:t>
            </a:r>
          </a:p>
          <a:p>
            <a:r>
              <a:rPr lang="en-US" dirty="0"/>
              <a:t>The audience identifies with</a:t>
            </a:r>
          </a:p>
          <a:p>
            <a:r>
              <a:rPr lang="en-US" dirty="0"/>
              <a:t>It doesn’t always have to be a leader / manager</a:t>
            </a:r>
          </a:p>
          <a:p>
            <a:r>
              <a:rPr lang="en-US" dirty="0"/>
              <a:t>Multiple decision makers, but choose one to focus on</a:t>
            </a:r>
          </a:p>
          <a:p>
            <a:endParaRPr lang="en-US" dirty="0"/>
          </a:p>
        </p:txBody>
      </p:sp>
      <p:pic>
        <p:nvPicPr>
          <p:cNvPr id="4" name="Picture 3" descr="Unknown.jpeg">
            <a:extLst>
              <a:ext uri="{FF2B5EF4-FFF2-40B4-BE49-F238E27FC236}">
                <a16:creationId xmlns:a16="http://schemas.microsoft.com/office/drawing/2014/main" id="{3F6C9C38-4492-4E42-AA53-79C42FB39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564" y="4013201"/>
            <a:ext cx="4432300" cy="1828800"/>
          </a:xfrm>
          <a:prstGeom prst="rect">
            <a:avLst/>
          </a:prstGeom>
          <a:ln>
            <a:noFill/>
          </a:ln>
          <a:effectLst>
            <a:softEdge rad="112500"/>
          </a:effectLst>
        </p:spPr>
      </p:pic>
    </p:spTree>
    <p:extLst>
      <p:ext uri="{BB962C8B-B14F-4D97-AF65-F5344CB8AC3E}">
        <p14:creationId xmlns:p14="http://schemas.microsoft.com/office/powerpoint/2010/main" val="2988295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4495-0088-4EB3-846E-05EF04B37417}"/>
              </a:ext>
            </a:extLst>
          </p:cNvPr>
          <p:cNvSpPr>
            <a:spLocks noGrp="1"/>
          </p:cNvSpPr>
          <p:nvPr>
            <p:ph type="title"/>
          </p:nvPr>
        </p:nvSpPr>
        <p:spPr/>
        <p:txBody>
          <a:bodyPr>
            <a:normAutofit/>
          </a:bodyPr>
          <a:lstStyle/>
          <a:p>
            <a:r>
              <a:rPr lang="en-US" dirty="0"/>
              <a:t>Decision focus</a:t>
            </a:r>
            <a:br>
              <a:rPr lang="en-US" dirty="0"/>
            </a:br>
            <a:endParaRPr lang="en-US" dirty="0"/>
          </a:p>
        </p:txBody>
      </p:sp>
      <p:sp>
        <p:nvSpPr>
          <p:cNvPr id="3" name="Content Placeholder 2">
            <a:extLst>
              <a:ext uri="{FF2B5EF4-FFF2-40B4-BE49-F238E27FC236}">
                <a16:creationId xmlns:a16="http://schemas.microsoft.com/office/drawing/2014/main" id="{3D57CE42-1EE6-42B6-91C2-CC68C5D401C3}"/>
              </a:ext>
            </a:extLst>
          </p:cNvPr>
          <p:cNvSpPr>
            <a:spLocks noGrp="1"/>
          </p:cNvSpPr>
          <p:nvPr>
            <p:ph idx="1"/>
          </p:nvPr>
        </p:nvSpPr>
        <p:spPr>
          <a:xfrm>
            <a:off x="677334" y="1488613"/>
            <a:ext cx="8596668" cy="3880773"/>
          </a:xfrm>
        </p:spPr>
        <p:txBody>
          <a:bodyPr/>
          <a:lstStyle/>
          <a:p>
            <a:r>
              <a:rPr lang="en-US" dirty="0"/>
              <a:t>Critical decision moment</a:t>
            </a:r>
          </a:p>
          <a:p>
            <a:r>
              <a:rPr lang="en-US" dirty="0"/>
              <a:t>Often a dilemma (the lesser of two evils)</a:t>
            </a:r>
          </a:p>
          <a:p>
            <a:r>
              <a:rPr lang="en-US" dirty="0"/>
              <a:t>A sequel of decision moments, choose the most recent one</a:t>
            </a:r>
          </a:p>
          <a:p>
            <a:endParaRPr lang="en-US" dirty="0"/>
          </a:p>
        </p:txBody>
      </p:sp>
      <p:pic>
        <p:nvPicPr>
          <p:cNvPr id="4" name="Picture 3">
            <a:extLst>
              <a:ext uri="{FF2B5EF4-FFF2-40B4-BE49-F238E27FC236}">
                <a16:creationId xmlns:a16="http://schemas.microsoft.com/office/drawing/2014/main" id="{A3922C71-8D07-4445-BB17-E1E4377AB74A}"/>
              </a:ext>
            </a:extLst>
          </p:cNvPr>
          <p:cNvPicPr>
            <a:picLocks noChangeAspect="1"/>
          </p:cNvPicPr>
          <p:nvPr/>
        </p:nvPicPr>
        <p:blipFill>
          <a:blip r:embed="rId3"/>
          <a:stretch>
            <a:fillRect/>
          </a:stretch>
        </p:blipFill>
        <p:spPr>
          <a:xfrm>
            <a:off x="3214464" y="3016932"/>
            <a:ext cx="2881536" cy="2888496"/>
          </a:xfrm>
          <a:prstGeom prst="rect">
            <a:avLst/>
          </a:prstGeom>
          <a:ln>
            <a:noFill/>
          </a:ln>
          <a:effectLst>
            <a:softEdge rad="112500"/>
          </a:effectLst>
        </p:spPr>
      </p:pic>
    </p:spTree>
    <p:extLst>
      <p:ext uri="{BB962C8B-B14F-4D97-AF65-F5344CB8AC3E}">
        <p14:creationId xmlns:p14="http://schemas.microsoft.com/office/powerpoint/2010/main" val="1902495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2661-B294-438D-830B-F6685E015C3B}"/>
              </a:ext>
            </a:extLst>
          </p:cNvPr>
          <p:cNvSpPr>
            <a:spLocks noGrp="1"/>
          </p:cNvSpPr>
          <p:nvPr>
            <p:ph type="title"/>
          </p:nvPr>
        </p:nvSpPr>
        <p:spPr/>
        <p:txBody>
          <a:bodyPr>
            <a:normAutofit/>
          </a:bodyPr>
          <a:lstStyle/>
          <a:p>
            <a:r>
              <a:rPr lang="en-US" dirty="0"/>
              <a:t>Time Point: the decision moment  </a:t>
            </a:r>
            <a:br>
              <a:rPr lang="en-US" dirty="0"/>
            </a:br>
            <a:endParaRPr lang="en-US" dirty="0"/>
          </a:p>
        </p:txBody>
      </p:sp>
      <p:pic>
        <p:nvPicPr>
          <p:cNvPr id="4" name="Picture 3">
            <a:extLst>
              <a:ext uri="{FF2B5EF4-FFF2-40B4-BE49-F238E27FC236}">
                <a16:creationId xmlns:a16="http://schemas.microsoft.com/office/drawing/2014/main" id="{A7A6CF76-0A59-4EF9-9429-665E9B94E4BA}"/>
              </a:ext>
            </a:extLst>
          </p:cNvPr>
          <p:cNvPicPr>
            <a:picLocks noChangeAspect="1"/>
          </p:cNvPicPr>
          <p:nvPr/>
        </p:nvPicPr>
        <p:blipFill>
          <a:blip r:embed="rId2"/>
          <a:stretch>
            <a:fillRect/>
          </a:stretch>
        </p:blipFill>
        <p:spPr>
          <a:xfrm>
            <a:off x="870000" y="1798464"/>
            <a:ext cx="7815237" cy="3967212"/>
          </a:xfrm>
          <a:prstGeom prst="rect">
            <a:avLst/>
          </a:prstGeom>
          <a:effectLst/>
        </p:spPr>
      </p:pic>
    </p:spTree>
    <p:extLst>
      <p:ext uri="{BB962C8B-B14F-4D97-AF65-F5344CB8AC3E}">
        <p14:creationId xmlns:p14="http://schemas.microsoft.com/office/powerpoint/2010/main" val="214987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6419-7EC4-40C1-AD90-AF85167B377A}"/>
              </a:ext>
            </a:extLst>
          </p:cNvPr>
          <p:cNvSpPr>
            <a:spLocks noGrp="1"/>
          </p:cNvSpPr>
          <p:nvPr>
            <p:ph type="title"/>
          </p:nvPr>
        </p:nvSpPr>
        <p:spPr>
          <a:xfrm>
            <a:off x="2048933" y="1871870"/>
            <a:ext cx="5418666" cy="3435626"/>
          </a:xfrm>
        </p:spPr>
        <p:txBody>
          <a:bodyPr>
            <a:normAutofit/>
          </a:bodyPr>
          <a:lstStyle/>
          <a:p>
            <a:pPr algn="ctr"/>
            <a:r>
              <a:rPr lang="en-US" sz="4400" b="1" dirty="0"/>
              <a:t>Introduction to</a:t>
            </a:r>
            <a:br>
              <a:rPr lang="en-US" sz="4400" b="1" dirty="0"/>
            </a:br>
            <a:r>
              <a:rPr lang="en-US" sz="4400" b="1" dirty="0"/>
              <a:t>Cases and Case Writing</a:t>
            </a:r>
            <a:br>
              <a:rPr lang="es-ES" sz="4400" b="1" dirty="0"/>
            </a:br>
            <a:endParaRPr lang="en-US" sz="4400" b="1" dirty="0"/>
          </a:p>
        </p:txBody>
      </p:sp>
    </p:spTree>
    <p:extLst>
      <p:ext uri="{BB962C8B-B14F-4D97-AF65-F5344CB8AC3E}">
        <p14:creationId xmlns:p14="http://schemas.microsoft.com/office/powerpoint/2010/main" val="1936064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B178-2E84-424D-983F-A732C4693E5E}"/>
              </a:ext>
            </a:extLst>
          </p:cNvPr>
          <p:cNvSpPr>
            <a:spLocks noGrp="1"/>
          </p:cNvSpPr>
          <p:nvPr>
            <p:ph type="title"/>
          </p:nvPr>
        </p:nvSpPr>
        <p:spPr/>
        <p:txBody>
          <a:bodyPr>
            <a:normAutofit/>
          </a:bodyPr>
          <a:lstStyle/>
          <a:p>
            <a:r>
              <a:rPr lang="en-US" dirty="0"/>
              <a:t>Action trigger</a:t>
            </a:r>
            <a:br>
              <a:rPr lang="en-US" dirty="0"/>
            </a:br>
            <a:endParaRPr lang="en-US" dirty="0"/>
          </a:p>
        </p:txBody>
      </p:sp>
      <p:sp>
        <p:nvSpPr>
          <p:cNvPr id="3" name="Content Placeholder 2">
            <a:extLst>
              <a:ext uri="{FF2B5EF4-FFF2-40B4-BE49-F238E27FC236}">
                <a16:creationId xmlns:a16="http://schemas.microsoft.com/office/drawing/2014/main" id="{D88860FE-E428-4D16-84BD-CE5F4650E481}"/>
              </a:ext>
            </a:extLst>
          </p:cNvPr>
          <p:cNvSpPr>
            <a:spLocks noGrp="1"/>
          </p:cNvSpPr>
          <p:nvPr>
            <p:ph idx="1"/>
          </p:nvPr>
        </p:nvSpPr>
        <p:spPr/>
        <p:txBody>
          <a:bodyPr/>
          <a:lstStyle/>
          <a:p>
            <a:r>
              <a:rPr lang="en-US" dirty="0"/>
              <a:t>What if my protagonist didn’t make a decision?</a:t>
            </a:r>
          </a:p>
          <a:p>
            <a:r>
              <a:rPr lang="en-US" dirty="0"/>
              <a:t>What if he/she delayed the decision?</a:t>
            </a:r>
          </a:p>
          <a:p>
            <a:r>
              <a:rPr lang="en-US" dirty="0"/>
              <a:t>External or internal reasons?</a:t>
            </a:r>
          </a:p>
          <a:p>
            <a:endParaRPr lang="en-US" dirty="0"/>
          </a:p>
        </p:txBody>
      </p:sp>
      <p:pic>
        <p:nvPicPr>
          <p:cNvPr id="4" name="Picture 3" descr="Unknown-1.jpeg">
            <a:extLst>
              <a:ext uri="{FF2B5EF4-FFF2-40B4-BE49-F238E27FC236}">
                <a16:creationId xmlns:a16="http://schemas.microsoft.com/office/drawing/2014/main" id="{AC4E8113-8502-436A-AF26-3AA6D86E9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03" y="3722562"/>
            <a:ext cx="3181672" cy="1957952"/>
          </a:xfrm>
          <a:prstGeom prst="rect">
            <a:avLst/>
          </a:prstGeom>
          <a:effectLst/>
        </p:spPr>
      </p:pic>
      <p:pic>
        <p:nvPicPr>
          <p:cNvPr id="5" name="Picture 4">
            <a:extLst>
              <a:ext uri="{FF2B5EF4-FFF2-40B4-BE49-F238E27FC236}">
                <a16:creationId xmlns:a16="http://schemas.microsoft.com/office/drawing/2014/main" id="{A62A293E-BDB5-4B4C-BCE3-0F867B93C113}"/>
              </a:ext>
            </a:extLst>
          </p:cNvPr>
          <p:cNvPicPr>
            <a:picLocks noChangeAspect="1"/>
          </p:cNvPicPr>
          <p:nvPr/>
        </p:nvPicPr>
        <p:blipFill>
          <a:blip r:embed="rId3"/>
          <a:stretch>
            <a:fillRect/>
          </a:stretch>
        </p:blipFill>
        <p:spPr>
          <a:xfrm>
            <a:off x="5573020" y="4218611"/>
            <a:ext cx="2513707" cy="1170174"/>
          </a:xfrm>
          <a:prstGeom prst="rect">
            <a:avLst/>
          </a:prstGeom>
          <a:effectLst/>
        </p:spPr>
      </p:pic>
    </p:spTree>
    <p:extLst>
      <p:ext uri="{BB962C8B-B14F-4D97-AF65-F5344CB8AC3E}">
        <p14:creationId xmlns:p14="http://schemas.microsoft.com/office/powerpoint/2010/main" val="4079912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A9D7-0367-4713-9808-C6E5EA031428}"/>
              </a:ext>
            </a:extLst>
          </p:cNvPr>
          <p:cNvSpPr>
            <a:spLocks noGrp="1"/>
          </p:cNvSpPr>
          <p:nvPr>
            <p:ph type="title"/>
          </p:nvPr>
        </p:nvSpPr>
        <p:spPr/>
        <p:txBody>
          <a:bodyPr/>
          <a:lstStyle/>
          <a:p>
            <a:r>
              <a:rPr lang="en-US" dirty="0"/>
              <a:t>Case essentials example </a:t>
            </a:r>
            <a:br>
              <a:rPr lang="en-US" dirty="0"/>
            </a:br>
            <a:endParaRPr lang="en-US" dirty="0"/>
          </a:p>
        </p:txBody>
      </p:sp>
      <p:sp>
        <p:nvSpPr>
          <p:cNvPr id="3" name="Content Placeholder 2">
            <a:extLst>
              <a:ext uri="{FF2B5EF4-FFF2-40B4-BE49-F238E27FC236}">
                <a16:creationId xmlns:a16="http://schemas.microsoft.com/office/drawing/2014/main" id="{F8B0A08F-A0A2-4B36-9A0B-A16D3961BDC3}"/>
              </a:ext>
            </a:extLst>
          </p:cNvPr>
          <p:cNvSpPr>
            <a:spLocks noGrp="1"/>
          </p:cNvSpPr>
          <p:nvPr>
            <p:ph idx="1"/>
          </p:nvPr>
        </p:nvSpPr>
        <p:spPr>
          <a:xfrm>
            <a:off x="677334" y="1930400"/>
            <a:ext cx="8596668" cy="3880773"/>
          </a:xfrm>
        </p:spPr>
        <p:txBody>
          <a:bodyPr>
            <a:normAutofit/>
          </a:bodyPr>
          <a:lstStyle/>
          <a:p>
            <a:pPr marL="0" indent="0" algn="just">
              <a:buNone/>
            </a:pPr>
            <a:r>
              <a:rPr lang="en-US" sz="2400" dirty="0"/>
              <a:t>The Italian family firm AFG bought a defective plant in 2009 when it decided to expand business. AFG’s owner, Mauro </a:t>
            </a:r>
            <a:r>
              <a:rPr lang="en-US" sz="2400" dirty="0" err="1"/>
              <a:t>Polano</a:t>
            </a:r>
            <a:r>
              <a:rPr lang="en-US" sz="2400" dirty="0"/>
              <a:t>, had to decide whether to (1) invest in a new plant to make up for the under-promised capacity of the current one (2) stop production for two months, repair the plant, and fix all defects or (3) sell the flawed plant and stop expansion. Each option had its own risks and long-term consequences for the business as well as the family. What should Mauro do? </a:t>
            </a:r>
          </a:p>
          <a:p>
            <a:endParaRPr lang="en-US" sz="2400" dirty="0"/>
          </a:p>
        </p:txBody>
      </p:sp>
    </p:spTree>
    <p:extLst>
      <p:ext uri="{BB962C8B-B14F-4D97-AF65-F5344CB8AC3E}">
        <p14:creationId xmlns:p14="http://schemas.microsoft.com/office/powerpoint/2010/main" val="3620408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475F-3D8C-4D46-930D-907707C55CFF}"/>
              </a:ext>
            </a:extLst>
          </p:cNvPr>
          <p:cNvSpPr>
            <a:spLocks noGrp="1"/>
          </p:cNvSpPr>
          <p:nvPr>
            <p:ph type="title"/>
          </p:nvPr>
        </p:nvSpPr>
        <p:spPr/>
        <p:txBody>
          <a:bodyPr/>
          <a:lstStyle/>
          <a:p>
            <a:r>
              <a:rPr lang="en-US" dirty="0"/>
              <a:t>Case essentials example</a:t>
            </a:r>
            <a:br>
              <a:rPr lang="en-US" dirty="0"/>
            </a:br>
            <a:endParaRPr lang="en-US" dirty="0"/>
          </a:p>
        </p:txBody>
      </p:sp>
      <p:sp>
        <p:nvSpPr>
          <p:cNvPr id="3" name="Content Placeholder 2">
            <a:extLst>
              <a:ext uri="{FF2B5EF4-FFF2-40B4-BE49-F238E27FC236}">
                <a16:creationId xmlns:a16="http://schemas.microsoft.com/office/drawing/2014/main" id="{5A728BB7-D5B8-470C-AC99-48B158FC99F3}"/>
              </a:ext>
            </a:extLst>
          </p:cNvPr>
          <p:cNvSpPr>
            <a:spLocks noGrp="1"/>
          </p:cNvSpPr>
          <p:nvPr>
            <p:ph idx="1"/>
          </p:nvPr>
        </p:nvSpPr>
        <p:spPr/>
        <p:txBody>
          <a:bodyPr/>
          <a:lstStyle/>
          <a:p>
            <a:pPr marL="0" indent="0">
              <a:buNone/>
            </a:pPr>
            <a:r>
              <a:rPr lang="en-US" dirty="0"/>
              <a:t>The case serves two main teaching objectives:</a:t>
            </a:r>
          </a:p>
          <a:p>
            <a:endParaRPr lang="en-US" dirty="0"/>
          </a:p>
          <a:p>
            <a:pPr algn="just">
              <a:buFont typeface="+mj-lt"/>
              <a:buAutoNum type="arabicPeriod"/>
            </a:pPr>
            <a:r>
              <a:rPr lang="en-US" dirty="0"/>
              <a:t>To make students understand the characteristics of a family firm – the “mission” of the entrepreneur is often to provide a secure future for his family. </a:t>
            </a:r>
          </a:p>
          <a:p>
            <a:pPr algn="just">
              <a:buFont typeface="+mj-lt"/>
              <a:buAutoNum type="arabicPeriod"/>
            </a:pPr>
            <a:endParaRPr lang="en-US" dirty="0"/>
          </a:p>
          <a:p>
            <a:pPr algn="just">
              <a:buFont typeface="+mj-lt"/>
              <a:buAutoNum type="arabicPeriod"/>
            </a:pPr>
            <a:r>
              <a:rPr lang="en-US" dirty="0"/>
              <a:t>To make students examine the dilemma common to many entrepreneurs – how should one deal with setbacks when building or growing a company, especially when a large investment has already been made? This question tackles the question of sunk costs faced by many companies and managers.</a:t>
            </a:r>
          </a:p>
          <a:p>
            <a:endParaRPr lang="en-US" dirty="0"/>
          </a:p>
        </p:txBody>
      </p:sp>
    </p:spTree>
    <p:extLst>
      <p:ext uri="{BB962C8B-B14F-4D97-AF65-F5344CB8AC3E}">
        <p14:creationId xmlns:p14="http://schemas.microsoft.com/office/powerpoint/2010/main" val="275887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0837-87ED-456E-A6D0-B3D2B5CA3D6F}"/>
              </a:ext>
            </a:extLst>
          </p:cNvPr>
          <p:cNvSpPr>
            <a:spLocks noGrp="1"/>
          </p:cNvSpPr>
          <p:nvPr>
            <p:ph type="title"/>
          </p:nvPr>
        </p:nvSpPr>
        <p:spPr/>
        <p:txBody>
          <a:bodyPr>
            <a:normAutofit/>
          </a:bodyPr>
          <a:lstStyle/>
          <a:p>
            <a:r>
              <a:rPr lang="en-US" dirty="0"/>
              <a:t>Exercise: case pitch</a:t>
            </a:r>
            <a:br>
              <a:rPr lang="en-US" dirty="0"/>
            </a:br>
            <a:endParaRPr lang="en-US" dirty="0"/>
          </a:p>
        </p:txBody>
      </p:sp>
      <p:sp>
        <p:nvSpPr>
          <p:cNvPr id="3" name="Content Placeholder 2">
            <a:extLst>
              <a:ext uri="{FF2B5EF4-FFF2-40B4-BE49-F238E27FC236}">
                <a16:creationId xmlns:a16="http://schemas.microsoft.com/office/drawing/2014/main" id="{F7D01F94-C73D-4F44-97AC-AAED8193C946}"/>
              </a:ext>
            </a:extLst>
          </p:cNvPr>
          <p:cNvSpPr>
            <a:spLocks noGrp="1"/>
          </p:cNvSpPr>
          <p:nvPr>
            <p:ph idx="1"/>
          </p:nvPr>
        </p:nvSpPr>
        <p:spPr>
          <a:xfrm>
            <a:off x="677334" y="1754189"/>
            <a:ext cx="8596668" cy="3880773"/>
          </a:xfrm>
        </p:spPr>
        <p:txBody>
          <a:bodyPr>
            <a:normAutofit/>
          </a:bodyPr>
          <a:lstStyle/>
          <a:p>
            <a:pPr marL="0" indent="0" algn="just">
              <a:buNone/>
            </a:pPr>
            <a:r>
              <a:rPr lang="en-US" sz="2400" dirty="0"/>
              <a:t>Create a snapshot of a case situation that covers all the 4 essentials, and serves your teaching objectives.</a:t>
            </a:r>
          </a:p>
          <a:p>
            <a:pPr marL="0" indent="0" algn="just">
              <a:buNone/>
            </a:pPr>
            <a:endParaRPr lang="en-US" sz="2400" dirty="0"/>
          </a:p>
          <a:p>
            <a:pPr algn="just"/>
            <a:endParaRPr lang="en-US" sz="2400" dirty="0"/>
          </a:p>
        </p:txBody>
      </p:sp>
      <p:pic>
        <p:nvPicPr>
          <p:cNvPr id="4" name="Picture 3">
            <a:extLst>
              <a:ext uri="{FF2B5EF4-FFF2-40B4-BE49-F238E27FC236}">
                <a16:creationId xmlns:a16="http://schemas.microsoft.com/office/drawing/2014/main" id="{D0129B56-19CA-4632-9A0B-3DBADCF6784C}"/>
              </a:ext>
            </a:extLst>
          </p:cNvPr>
          <p:cNvPicPr>
            <a:picLocks noChangeAspect="1"/>
          </p:cNvPicPr>
          <p:nvPr/>
        </p:nvPicPr>
        <p:blipFill>
          <a:blip r:embed="rId2"/>
          <a:stretch>
            <a:fillRect/>
          </a:stretch>
        </p:blipFill>
        <p:spPr>
          <a:xfrm>
            <a:off x="2789696" y="3074989"/>
            <a:ext cx="3526970" cy="2645228"/>
          </a:xfrm>
          <a:prstGeom prst="rect">
            <a:avLst/>
          </a:prstGeom>
          <a:effectLst/>
        </p:spPr>
      </p:pic>
    </p:spTree>
    <p:extLst>
      <p:ext uri="{BB962C8B-B14F-4D97-AF65-F5344CB8AC3E}">
        <p14:creationId xmlns:p14="http://schemas.microsoft.com/office/powerpoint/2010/main" val="3607001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6419-7EC4-40C1-AD90-AF85167B377A}"/>
              </a:ext>
            </a:extLst>
          </p:cNvPr>
          <p:cNvSpPr>
            <a:spLocks noGrp="1"/>
          </p:cNvSpPr>
          <p:nvPr>
            <p:ph type="title"/>
          </p:nvPr>
        </p:nvSpPr>
        <p:spPr>
          <a:xfrm>
            <a:off x="1344739" y="2876093"/>
            <a:ext cx="7757219" cy="2347320"/>
          </a:xfrm>
        </p:spPr>
        <p:txBody>
          <a:bodyPr>
            <a:normAutofit/>
          </a:bodyPr>
          <a:lstStyle/>
          <a:p>
            <a:pPr algn="ctr"/>
            <a:r>
              <a:rPr lang="tr-TR" sz="4400" b="1" dirty="0" err="1"/>
              <a:t>Building</a:t>
            </a:r>
            <a:r>
              <a:rPr lang="tr-TR" sz="4400" b="1" dirty="0"/>
              <a:t> </a:t>
            </a:r>
            <a:r>
              <a:rPr lang="tr-TR" sz="4400" b="1" dirty="0" err="1"/>
              <a:t>Block</a:t>
            </a:r>
            <a:r>
              <a:rPr lang="tr-TR" sz="4400" b="1" dirty="0"/>
              <a:t> 2:</a:t>
            </a:r>
            <a:br>
              <a:rPr lang="tr-TR" sz="4400" b="1" dirty="0"/>
            </a:br>
            <a:r>
              <a:rPr lang="tr-TR" sz="4400" b="1" dirty="0"/>
              <a:t>CONTENT</a:t>
            </a:r>
          </a:p>
        </p:txBody>
      </p:sp>
    </p:spTree>
    <p:extLst>
      <p:ext uri="{BB962C8B-B14F-4D97-AF65-F5344CB8AC3E}">
        <p14:creationId xmlns:p14="http://schemas.microsoft.com/office/powerpoint/2010/main" val="874334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3039-91D4-448F-BFAC-A53C82382B12}"/>
              </a:ext>
            </a:extLst>
          </p:cNvPr>
          <p:cNvSpPr>
            <a:spLocks noGrp="1"/>
          </p:cNvSpPr>
          <p:nvPr>
            <p:ph type="title"/>
          </p:nvPr>
        </p:nvSpPr>
        <p:spPr/>
        <p:txBody>
          <a:bodyPr>
            <a:normAutofit/>
          </a:bodyPr>
          <a:lstStyle/>
          <a:p>
            <a:r>
              <a:rPr lang="en-US" dirty="0"/>
              <a:t>Data source</a:t>
            </a:r>
            <a:br>
              <a:rPr lang="en-US" dirty="0"/>
            </a:br>
            <a:endParaRPr lang="en-US" dirty="0"/>
          </a:p>
        </p:txBody>
      </p:sp>
      <p:sp>
        <p:nvSpPr>
          <p:cNvPr id="3" name="Content Placeholder 2">
            <a:extLst>
              <a:ext uri="{FF2B5EF4-FFF2-40B4-BE49-F238E27FC236}">
                <a16:creationId xmlns:a16="http://schemas.microsoft.com/office/drawing/2014/main" id="{1EB70814-B6D5-4A77-8D93-B9223388B824}"/>
              </a:ext>
            </a:extLst>
          </p:cNvPr>
          <p:cNvSpPr>
            <a:spLocks noGrp="1"/>
          </p:cNvSpPr>
          <p:nvPr>
            <p:ph idx="1"/>
          </p:nvPr>
        </p:nvSpPr>
        <p:spPr>
          <a:xfrm>
            <a:off x="677334" y="3429000"/>
            <a:ext cx="8596668" cy="2612362"/>
          </a:xfrm>
        </p:spPr>
        <p:txBody>
          <a:bodyPr>
            <a:normAutofit/>
          </a:bodyPr>
          <a:lstStyle/>
          <a:p>
            <a:r>
              <a:rPr lang="en-US" sz="2000" dirty="0"/>
              <a:t>Field research (field case)</a:t>
            </a:r>
          </a:p>
          <a:p>
            <a:r>
              <a:rPr lang="en-US" sz="2000" dirty="0"/>
              <a:t>Published source (library case)</a:t>
            </a:r>
          </a:p>
          <a:p>
            <a:r>
              <a:rPr lang="en-US" sz="2000" dirty="0"/>
              <a:t>Generalized experience (armchair case)</a:t>
            </a:r>
          </a:p>
        </p:txBody>
      </p:sp>
      <p:pic>
        <p:nvPicPr>
          <p:cNvPr id="4" name="Picture 3" descr="data-source-vendors_header-icon.png">
            <a:extLst>
              <a:ext uri="{FF2B5EF4-FFF2-40B4-BE49-F238E27FC236}">
                <a16:creationId xmlns:a16="http://schemas.microsoft.com/office/drawing/2014/main" id="{88C5FEA2-12E7-477C-9134-B1B8BC1B527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94090" y="1346784"/>
            <a:ext cx="3779912" cy="2082216"/>
          </a:xfrm>
          <a:prstGeom prst="rect">
            <a:avLst/>
          </a:prstGeom>
          <a:effectLst/>
        </p:spPr>
      </p:pic>
    </p:spTree>
    <p:extLst>
      <p:ext uri="{BB962C8B-B14F-4D97-AF65-F5344CB8AC3E}">
        <p14:creationId xmlns:p14="http://schemas.microsoft.com/office/powerpoint/2010/main" val="3015942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8E98B96-04B9-4092-82ED-80468A088838}"/>
              </a:ext>
            </a:extLst>
          </p:cNvPr>
          <p:cNvPicPr>
            <a:picLocks noChangeAspect="1"/>
          </p:cNvPicPr>
          <p:nvPr/>
        </p:nvPicPr>
        <p:blipFill>
          <a:blip r:embed="rId2"/>
          <a:stretch>
            <a:fillRect/>
          </a:stretch>
        </p:blipFill>
        <p:spPr>
          <a:xfrm>
            <a:off x="358446" y="1531640"/>
            <a:ext cx="8938551" cy="3476885"/>
          </a:xfrm>
          <a:prstGeom prst="rect">
            <a:avLst/>
          </a:prstGeom>
        </p:spPr>
      </p:pic>
      <p:sp>
        <p:nvSpPr>
          <p:cNvPr id="16" name="Rectangle 15">
            <a:extLst>
              <a:ext uri="{FF2B5EF4-FFF2-40B4-BE49-F238E27FC236}">
                <a16:creationId xmlns:a16="http://schemas.microsoft.com/office/drawing/2014/main" id="{80B730BB-D682-48FC-A0E6-41469BE8FAD0}"/>
              </a:ext>
            </a:extLst>
          </p:cNvPr>
          <p:cNvSpPr/>
          <p:nvPr/>
        </p:nvSpPr>
        <p:spPr>
          <a:xfrm>
            <a:off x="3304990" y="5486401"/>
            <a:ext cx="4259591" cy="307777"/>
          </a:xfrm>
          <a:prstGeom prst="rect">
            <a:avLst/>
          </a:prstGeom>
        </p:spPr>
        <p:txBody>
          <a:bodyPr wrap="square">
            <a:spAutoFit/>
          </a:bodyPr>
          <a:lstStyle/>
          <a:p>
            <a:pPr eaLnBrk="1" hangingPunct="1">
              <a:buNone/>
            </a:pPr>
            <a:r>
              <a:rPr lang="en-US" sz="1400" i="1" dirty="0">
                <a:latin typeface="+mn-lt"/>
              </a:rPr>
              <a:t>Source: The Case Centre statistics 2016</a:t>
            </a:r>
          </a:p>
        </p:txBody>
      </p:sp>
    </p:spTree>
    <p:extLst>
      <p:ext uri="{BB962C8B-B14F-4D97-AF65-F5344CB8AC3E}">
        <p14:creationId xmlns:p14="http://schemas.microsoft.com/office/powerpoint/2010/main" val="4129212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148B-3338-4135-B95F-D07636A41A51}"/>
              </a:ext>
            </a:extLst>
          </p:cNvPr>
          <p:cNvSpPr>
            <a:spLocks noGrp="1"/>
          </p:cNvSpPr>
          <p:nvPr>
            <p:ph type="title"/>
          </p:nvPr>
        </p:nvSpPr>
        <p:spPr/>
        <p:txBody>
          <a:bodyPr>
            <a:normAutofit/>
          </a:bodyPr>
          <a:lstStyle/>
          <a:p>
            <a:r>
              <a:rPr lang="en-US" dirty="0"/>
              <a:t>Getting in touch with the company</a:t>
            </a:r>
            <a:br>
              <a:rPr lang="en-US" dirty="0"/>
            </a:br>
            <a:endParaRPr lang="en-US" dirty="0"/>
          </a:p>
        </p:txBody>
      </p:sp>
      <p:sp>
        <p:nvSpPr>
          <p:cNvPr id="3" name="Content Placeholder 2">
            <a:extLst>
              <a:ext uri="{FF2B5EF4-FFF2-40B4-BE49-F238E27FC236}">
                <a16:creationId xmlns:a16="http://schemas.microsoft.com/office/drawing/2014/main" id="{C0B88855-19AA-441A-8614-4786A524EC07}"/>
              </a:ext>
            </a:extLst>
          </p:cNvPr>
          <p:cNvSpPr>
            <a:spLocks noGrp="1"/>
          </p:cNvSpPr>
          <p:nvPr>
            <p:ph idx="1"/>
          </p:nvPr>
        </p:nvSpPr>
        <p:spPr>
          <a:xfrm>
            <a:off x="677334" y="1364343"/>
            <a:ext cx="8596668" cy="4677019"/>
          </a:xfrm>
        </p:spPr>
        <p:txBody>
          <a:bodyPr>
            <a:normAutofit fontScale="85000" lnSpcReduction="20000"/>
          </a:bodyPr>
          <a:lstStyle/>
          <a:p>
            <a:pPr marL="0" indent="0">
              <a:buNone/>
            </a:pPr>
            <a:r>
              <a:rPr lang="en-US" b="1" dirty="0"/>
              <a:t>What’s in it for me?</a:t>
            </a:r>
          </a:p>
          <a:p>
            <a:r>
              <a:rPr lang="en-US" dirty="0"/>
              <a:t>Enhance brand name</a:t>
            </a:r>
          </a:p>
          <a:p>
            <a:r>
              <a:rPr lang="en-US" dirty="0"/>
              <a:t>Improve organizational learning</a:t>
            </a:r>
          </a:p>
          <a:p>
            <a:r>
              <a:rPr lang="en-US" dirty="0"/>
              <a:t>Aid managerial decision making</a:t>
            </a:r>
          </a:p>
          <a:p>
            <a:r>
              <a:rPr lang="en-US" dirty="0"/>
              <a:t>Contribute to education / own school</a:t>
            </a:r>
          </a:p>
          <a:p>
            <a:endParaRPr lang="en-US" dirty="0"/>
          </a:p>
          <a:p>
            <a:pPr marL="0" indent="0">
              <a:buNone/>
            </a:pPr>
            <a:r>
              <a:rPr lang="en-US" b="1" dirty="0"/>
              <a:t>How much time will it cost me?</a:t>
            </a:r>
          </a:p>
          <a:p>
            <a:r>
              <a:rPr lang="en-US" dirty="0"/>
              <a:t>4-8 hours of interviews (depending on the number of interviews)</a:t>
            </a:r>
          </a:p>
          <a:p>
            <a:r>
              <a:rPr lang="en-US" dirty="0"/>
              <a:t>2-4 hours of reviewing drafts  </a:t>
            </a:r>
          </a:p>
          <a:p>
            <a:endParaRPr lang="en-US" dirty="0"/>
          </a:p>
          <a:p>
            <a:pPr marL="0" indent="0">
              <a:buNone/>
            </a:pPr>
            <a:r>
              <a:rPr lang="en-US" b="1" dirty="0"/>
              <a:t>What about confidentiality?</a:t>
            </a:r>
          </a:p>
          <a:p>
            <a:r>
              <a:rPr lang="en-US" dirty="0"/>
              <a:t>Make clear the boundaries (for teaching and research)</a:t>
            </a:r>
          </a:p>
          <a:p>
            <a:r>
              <a:rPr lang="en-US" dirty="0"/>
              <a:t>Sign a NDA (non-disclosure agreement)</a:t>
            </a:r>
          </a:p>
          <a:p>
            <a:r>
              <a:rPr lang="en-US" dirty="0"/>
              <a:t>Won’t make the case public until the company signs off</a:t>
            </a:r>
          </a:p>
          <a:p>
            <a:r>
              <a:rPr lang="en-US" dirty="0"/>
              <a:t>Disguise identities and financials</a:t>
            </a:r>
          </a:p>
          <a:p>
            <a:endParaRPr lang="en-US" dirty="0"/>
          </a:p>
        </p:txBody>
      </p:sp>
    </p:spTree>
    <p:extLst>
      <p:ext uri="{BB962C8B-B14F-4D97-AF65-F5344CB8AC3E}">
        <p14:creationId xmlns:p14="http://schemas.microsoft.com/office/powerpoint/2010/main" val="3576565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4107-3376-4D16-9B71-84AC072824E5}"/>
              </a:ext>
            </a:extLst>
          </p:cNvPr>
          <p:cNvSpPr>
            <a:spLocks noGrp="1"/>
          </p:cNvSpPr>
          <p:nvPr>
            <p:ph type="title"/>
          </p:nvPr>
        </p:nvSpPr>
        <p:spPr/>
        <p:txBody>
          <a:bodyPr>
            <a:normAutofit/>
          </a:bodyPr>
          <a:lstStyle/>
          <a:p>
            <a:r>
              <a:rPr lang="en-US" dirty="0"/>
              <a:t>Interview techniques </a:t>
            </a:r>
            <a:br>
              <a:rPr lang="en-US" dirty="0"/>
            </a:br>
            <a:endParaRPr lang="en-US" dirty="0"/>
          </a:p>
        </p:txBody>
      </p:sp>
      <p:sp>
        <p:nvSpPr>
          <p:cNvPr id="3" name="Content Placeholder 2">
            <a:extLst>
              <a:ext uri="{FF2B5EF4-FFF2-40B4-BE49-F238E27FC236}">
                <a16:creationId xmlns:a16="http://schemas.microsoft.com/office/drawing/2014/main" id="{4D156B61-3741-45DB-98F9-E28326B792F5}"/>
              </a:ext>
            </a:extLst>
          </p:cNvPr>
          <p:cNvSpPr>
            <a:spLocks noGrp="1"/>
          </p:cNvSpPr>
          <p:nvPr>
            <p:ph idx="1"/>
          </p:nvPr>
        </p:nvSpPr>
        <p:spPr>
          <a:xfrm>
            <a:off x="677334" y="1422401"/>
            <a:ext cx="8596668" cy="4618962"/>
          </a:xfrm>
        </p:spPr>
        <p:txBody>
          <a:bodyPr>
            <a:normAutofit fontScale="92500" lnSpcReduction="20000"/>
          </a:bodyPr>
          <a:lstStyle/>
          <a:p>
            <a:r>
              <a:rPr lang="en-US" dirty="0"/>
              <a:t>Do homework</a:t>
            </a:r>
          </a:p>
          <a:p>
            <a:r>
              <a:rPr lang="en-US" dirty="0"/>
              <a:t>State your aim clearly</a:t>
            </a:r>
          </a:p>
          <a:p>
            <a:r>
              <a:rPr lang="en-US" dirty="0"/>
              <a:t>Ask permission to record</a:t>
            </a:r>
          </a:p>
          <a:p>
            <a:r>
              <a:rPr lang="en-US" dirty="0"/>
              <a:t>Create a safe and relaxing environment</a:t>
            </a:r>
          </a:p>
          <a:p>
            <a:r>
              <a:rPr lang="en-US" dirty="0"/>
              <a:t>Prepare a semi-structured interview guide</a:t>
            </a:r>
          </a:p>
          <a:p>
            <a:r>
              <a:rPr lang="en-US" dirty="0"/>
              <a:t>Ask closed and open-ended questions </a:t>
            </a:r>
          </a:p>
          <a:p>
            <a:r>
              <a:rPr lang="en-US" dirty="0"/>
              <a:t>Be a good listener</a:t>
            </a:r>
          </a:p>
          <a:p>
            <a:r>
              <a:rPr lang="en-US" dirty="0"/>
              <a:t>Make no judgments</a:t>
            </a:r>
          </a:p>
          <a:p>
            <a:r>
              <a:rPr lang="en-US" dirty="0"/>
              <a:t>Take control of time and direction</a:t>
            </a:r>
          </a:p>
          <a:p>
            <a:r>
              <a:rPr lang="en-US" dirty="0"/>
              <a:t>Be ready to improvise</a:t>
            </a:r>
          </a:p>
          <a:p>
            <a:r>
              <a:rPr lang="en-US" dirty="0"/>
              <a:t>Check understanding by reformulating</a:t>
            </a:r>
          </a:p>
          <a:p>
            <a:r>
              <a:rPr lang="en-US" dirty="0"/>
              <a:t>Be culturally sensitive</a:t>
            </a:r>
          </a:p>
          <a:p>
            <a:r>
              <a:rPr lang="en-US" dirty="0"/>
              <a:t>Transcribe ASAP</a:t>
            </a:r>
          </a:p>
          <a:p>
            <a:endParaRPr lang="en-US" dirty="0"/>
          </a:p>
        </p:txBody>
      </p:sp>
    </p:spTree>
    <p:extLst>
      <p:ext uri="{BB962C8B-B14F-4D97-AF65-F5344CB8AC3E}">
        <p14:creationId xmlns:p14="http://schemas.microsoft.com/office/powerpoint/2010/main" val="4149331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0215-2611-4D16-9CC5-51CBE33707AE}"/>
              </a:ext>
            </a:extLst>
          </p:cNvPr>
          <p:cNvSpPr>
            <a:spLocks noGrp="1"/>
          </p:cNvSpPr>
          <p:nvPr>
            <p:ph type="title"/>
          </p:nvPr>
        </p:nvSpPr>
        <p:spPr/>
        <p:txBody>
          <a:bodyPr>
            <a:normAutofit/>
          </a:bodyPr>
          <a:lstStyle/>
          <a:p>
            <a:r>
              <a:rPr lang="en-US" dirty="0"/>
              <a:t>Standard components of a teaching case</a:t>
            </a:r>
          </a:p>
        </p:txBody>
      </p:sp>
      <p:sp>
        <p:nvSpPr>
          <p:cNvPr id="3" name="Content Placeholder 2">
            <a:extLst>
              <a:ext uri="{FF2B5EF4-FFF2-40B4-BE49-F238E27FC236}">
                <a16:creationId xmlns:a16="http://schemas.microsoft.com/office/drawing/2014/main" id="{E3353E65-9A9C-49BA-80C8-BE91DEEF89A0}"/>
              </a:ext>
            </a:extLst>
          </p:cNvPr>
          <p:cNvSpPr>
            <a:spLocks noGrp="1"/>
          </p:cNvSpPr>
          <p:nvPr>
            <p:ph idx="1"/>
          </p:nvPr>
        </p:nvSpPr>
        <p:spPr>
          <a:xfrm>
            <a:off x="677334" y="1930400"/>
            <a:ext cx="8596668" cy="3880773"/>
          </a:xfrm>
        </p:spPr>
        <p:txBody>
          <a:bodyPr>
            <a:normAutofit/>
          </a:bodyPr>
          <a:lstStyle/>
          <a:p>
            <a:r>
              <a:rPr lang="en-US" sz="2400" dirty="0"/>
              <a:t>The opening section</a:t>
            </a:r>
            <a:endParaRPr lang="tr-TR" sz="2400" dirty="0"/>
          </a:p>
          <a:p>
            <a:endParaRPr lang="en-US" sz="2400" dirty="0"/>
          </a:p>
          <a:p>
            <a:r>
              <a:rPr lang="en-US" sz="2400" dirty="0"/>
              <a:t>Company and industry background </a:t>
            </a:r>
            <a:endParaRPr lang="tr-TR" sz="2400" dirty="0"/>
          </a:p>
          <a:p>
            <a:endParaRPr lang="en-US" sz="2400" dirty="0"/>
          </a:p>
          <a:p>
            <a:r>
              <a:rPr lang="en-US" sz="2400" dirty="0"/>
              <a:t>The case story</a:t>
            </a:r>
            <a:endParaRPr lang="tr-TR" sz="2400" dirty="0"/>
          </a:p>
          <a:p>
            <a:endParaRPr lang="en-US" sz="2400" dirty="0"/>
          </a:p>
          <a:p>
            <a:r>
              <a:rPr lang="en-US" sz="2400" dirty="0"/>
              <a:t>The closing section</a:t>
            </a:r>
          </a:p>
        </p:txBody>
      </p:sp>
    </p:spTree>
    <p:extLst>
      <p:ext uri="{BB962C8B-B14F-4D97-AF65-F5344CB8AC3E}">
        <p14:creationId xmlns:p14="http://schemas.microsoft.com/office/powerpoint/2010/main" val="129503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6419-7EC4-40C1-AD90-AF85167B377A}"/>
              </a:ext>
            </a:extLst>
          </p:cNvPr>
          <p:cNvSpPr>
            <a:spLocks noGrp="1"/>
          </p:cNvSpPr>
          <p:nvPr>
            <p:ph type="title"/>
          </p:nvPr>
        </p:nvSpPr>
        <p:spPr>
          <a:xfrm>
            <a:off x="2048933" y="2960176"/>
            <a:ext cx="6428640" cy="2347320"/>
          </a:xfrm>
        </p:spPr>
        <p:txBody>
          <a:bodyPr>
            <a:normAutofit/>
          </a:bodyPr>
          <a:lstStyle/>
          <a:p>
            <a:pPr algn="ctr"/>
            <a:r>
              <a:rPr lang="en-US" sz="4400" b="1" dirty="0"/>
              <a:t>What is a teaching case?</a:t>
            </a:r>
            <a:br>
              <a:rPr lang="es-ES" sz="4400" b="1" dirty="0"/>
            </a:br>
            <a:endParaRPr lang="en-US" sz="4400" b="1" dirty="0"/>
          </a:p>
        </p:txBody>
      </p:sp>
    </p:spTree>
    <p:extLst>
      <p:ext uri="{BB962C8B-B14F-4D97-AF65-F5344CB8AC3E}">
        <p14:creationId xmlns:p14="http://schemas.microsoft.com/office/powerpoint/2010/main" val="3508220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344D-C4A5-4A70-A72E-2CCFD64E8451}"/>
              </a:ext>
            </a:extLst>
          </p:cNvPr>
          <p:cNvSpPr>
            <a:spLocks noGrp="1"/>
          </p:cNvSpPr>
          <p:nvPr>
            <p:ph type="title"/>
          </p:nvPr>
        </p:nvSpPr>
        <p:spPr/>
        <p:txBody>
          <a:bodyPr>
            <a:normAutofit/>
          </a:bodyPr>
          <a:lstStyle/>
          <a:p>
            <a:r>
              <a:rPr lang="en-US" dirty="0"/>
              <a:t>Timeline structure</a:t>
            </a:r>
            <a:br>
              <a:rPr lang="en-US" dirty="0"/>
            </a:br>
            <a:endParaRPr lang="en-US" dirty="0"/>
          </a:p>
        </p:txBody>
      </p:sp>
      <p:pic>
        <p:nvPicPr>
          <p:cNvPr id="14" name="Picture 13">
            <a:extLst>
              <a:ext uri="{FF2B5EF4-FFF2-40B4-BE49-F238E27FC236}">
                <a16:creationId xmlns:a16="http://schemas.microsoft.com/office/drawing/2014/main" id="{29947893-15DA-4CF0-BC6E-F981B9943F0F}"/>
              </a:ext>
            </a:extLst>
          </p:cNvPr>
          <p:cNvPicPr>
            <a:picLocks noChangeAspect="1"/>
          </p:cNvPicPr>
          <p:nvPr/>
        </p:nvPicPr>
        <p:blipFill>
          <a:blip r:embed="rId2"/>
          <a:stretch>
            <a:fillRect/>
          </a:stretch>
        </p:blipFill>
        <p:spPr>
          <a:xfrm>
            <a:off x="1292990" y="1479550"/>
            <a:ext cx="6883400" cy="3898900"/>
          </a:xfrm>
          <a:prstGeom prst="rect">
            <a:avLst/>
          </a:prstGeom>
        </p:spPr>
      </p:pic>
    </p:spTree>
    <p:extLst>
      <p:ext uri="{BB962C8B-B14F-4D97-AF65-F5344CB8AC3E}">
        <p14:creationId xmlns:p14="http://schemas.microsoft.com/office/powerpoint/2010/main" val="3224705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E77E-2191-47FC-9FE7-0B2A2FDBD931}"/>
              </a:ext>
            </a:extLst>
          </p:cNvPr>
          <p:cNvSpPr>
            <a:spLocks noGrp="1"/>
          </p:cNvSpPr>
          <p:nvPr>
            <p:ph type="title"/>
          </p:nvPr>
        </p:nvSpPr>
        <p:spPr/>
        <p:txBody>
          <a:bodyPr>
            <a:normAutofit/>
          </a:bodyPr>
          <a:lstStyle/>
          <a:p>
            <a:r>
              <a:rPr lang="en-US" dirty="0"/>
              <a:t>Timeline structure </a:t>
            </a:r>
            <a:br>
              <a:rPr lang="en-US" dirty="0"/>
            </a:br>
            <a:endParaRPr lang="en-US" dirty="0"/>
          </a:p>
        </p:txBody>
      </p:sp>
      <p:sp>
        <p:nvSpPr>
          <p:cNvPr id="3" name="Content Placeholder 2">
            <a:extLst>
              <a:ext uri="{FF2B5EF4-FFF2-40B4-BE49-F238E27FC236}">
                <a16:creationId xmlns:a16="http://schemas.microsoft.com/office/drawing/2014/main" id="{3FD66A8F-8352-4A14-8986-A2684307BF75}"/>
              </a:ext>
            </a:extLst>
          </p:cNvPr>
          <p:cNvSpPr>
            <a:spLocks noGrp="1"/>
          </p:cNvSpPr>
          <p:nvPr>
            <p:ph idx="1"/>
          </p:nvPr>
        </p:nvSpPr>
        <p:spPr/>
        <p:txBody>
          <a:bodyPr>
            <a:normAutofit/>
          </a:bodyPr>
          <a:lstStyle/>
          <a:p>
            <a:r>
              <a:rPr lang="en-US" sz="2400" dirty="0"/>
              <a:t>What happened before each event? </a:t>
            </a:r>
          </a:p>
          <a:p>
            <a:r>
              <a:rPr lang="en-US" sz="2400" dirty="0"/>
              <a:t>What happened in parallel?</a:t>
            </a:r>
          </a:p>
          <a:p>
            <a:r>
              <a:rPr lang="en-US" sz="2400" dirty="0"/>
              <a:t>What happened after?</a:t>
            </a:r>
          </a:p>
          <a:p>
            <a:pPr marL="0" indent="0">
              <a:buNone/>
            </a:pPr>
            <a:endParaRPr lang="en-US" sz="2400" dirty="0"/>
          </a:p>
          <a:p>
            <a:pPr marL="0" indent="0">
              <a:buNone/>
            </a:pPr>
            <a:r>
              <a:rPr lang="en-US" sz="2400" b="1" dirty="0"/>
              <a:t>Cause and effect</a:t>
            </a:r>
          </a:p>
        </p:txBody>
      </p:sp>
    </p:spTree>
    <p:extLst>
      <p:ext uri="{BB962C8B-B14F-4D97-AF65-F5344CB8AC3E}">
        <p14:creationId xmlns:p14="http://schemas.microsoft.com/office/powerpoint/2010/main" val="2142462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6961E-D53A-4A4F-BFF6-F7700B575C8A}"/>
              </a:ext>
            </a:extLst>
          </p:cNvPr>
          <p:cNvSpPr>
            <a:spLocks noGrp="1"/>
          </p:cNvSpPr>
          <p:nvPr>
            <p:ph type="title"/>
          </p:nvPr>
        </p:nvSpPr>
        <p:spPr/>
        <p:txBody>
          <a:bodyPr/>
          <a:lstStyle/>
          <a:p>
            <a:r>
              <a:rPr lang="en-US" dirty="0"/>
              <a:t>Spatial structure</a:t>
            </a:r>
          </a:p>
        </p:txBody>
      </p:sp>
      <p:pic>
        <p:nvPicPr>
          <p:cNvPr id="4" name="Picture 3">
            <a:extLst>
              <a:ext uri="{FF2B5EF4-FFF2-40B4-BE49-F238E27FC236}">
                <a16:creationId xmlns:a16="http://schemas.microsoft.com/office/drawing/2014/main" id="{82E62439-479D-447E-B9DF-9331701BD618}"/>
              </a:ext>
            </a:extLst>
          </p:cNvPr>
          <p:cNvPicPr>
            <a:picLocks noChangeAspect="1"/>
          </p:cNvPicPr>
          <p:nvPr/>
        </p:nvPicPr>
        <p:blipFill>
          <a:blip r:embed="rId2"/>
          <a:stretch>
            <a:fillRect/>
          </a:stretch>
        </p:blipFill>
        <p:spPr>
          <a:xfrm>
            <a:off x="2448048" y="1442662"/>
            <a:ext cx="4680520" cy="4384546"/>
          </a:xfrm>
          <a:prstGeom prst="rect">
            <a:avLst/>
          </a:prstGeom>
          <a:effectLst/>
        </p:spPr>
      </p:pic>
    </p:spTree>
    <p:extLst>
      <p:ext uri="{BB962C8B-B14F-4D97-AF65-F5344CB8AC3E}">
        <p14:creationId xmlns:p14="http://schemas.microsoft.com/office/powerpoint/2010/main" val="583943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45F6-9DE5-460F-9BAB-AD43C36EEFA5}"/>
              </a:ext>
            </a:extLst>
          </p:cNvPr>
          <p:cNvSpPr>
            <a:spLocks noGrp="1"/>
          </p:cNvSpPr>
          <p:nvPr>
            <p:ph type="title"/>
          </p:nvPr>
        </p:nvSpPr>
        <p:spPr/>
        <p:txBody>
          <a:bodyPr>
            <a:normAutofit/>
          </a:bodyPr>
          <a:lstStyle/>
          <a:p>
            <a:r>
              <a:rPr lang="en-US" dirty="0"/>
              <a:t>Spatial structure</a:t>
            </a:r>
            <a:br>
              <a:rPr lang="en-US" dirty="0"/>
            </a:br>
            <a:endParaRPr lang="en-US" dirty="0"/>
          </a:p>
        </p:txBody>
      </p:sp>
      <p:sp>
        <p:nvSpPr>
          <p:cNvPr id="3" name="Content Placeholder 2">
            <a:extLst>
              <a:ext uri="{FF2B5EF4-FFF2-40B4-BE49-F238E27FC236}">
                <a16:creationId xmlns:a16="http://schemas.microsoft.com/office/drawing/2014/main" id="{D1AE9B13-8CB1-4077-BF9F-566E1BB8EC80}"/>
              </a:ext>
            </a:extLst>
          </p:cNvPr>
          <p:cNvSpPr>
            <a:spLocks noGrp="1"/>
          </p:cNvSpPr>
          <p:nvPr>
            <p:ph idx="1"/>
          </p:nvPr>
        </p:nvSpPr>
        <p:spPr/>
        <p:txBody>
          <a:bodyPr>
            <a:normAutofit/>
          </a:bodyPr>
          <a:lstStyle/>
          <a:p>
            <a:pPr algn="just"/>
            <a:r>
              <a:rPr lang="en-US" sz="2400" dirty="0"/>
              <a:t>Things happen in a relatively shorter timespan or simultaneously</a:t>
            </a:r>
            <a:endParaRPr lang="tr-TR" sz="2400" dirty="0"/>
          </a:p>
          <a:p>
            <a:pPr marL="0" indent="0" algn="just">
              <a:buNone/>
            </a:pPr>
            <a:endParaRPr lang="en-US" sz="2400" dirty="0"/>
          </a:p>
          <a:p>
            <a:pPr algn="just"/>
            <a:r>
              <a:rPr lang="en-US" sz="2400" dirty="0"/>
              <a:t>Pieces of information / aspects of views that contribute to a complete picture</a:t>
            </a:r>
          </a:p>
          <a:p>
            <a:endParaRPr lang="en-US" sz="2400" dirty="0"/>
          </a:p>
        </p:txBody>
      </p:sp>
    </p:spTree>
    <p:extLst>
      <p:ext uri="{BB962C8B-B14F-4D97-AF65-F5344CB8AC3E}">
        <p14:creationId xmlns:p14="http://schemas.microsoft.com/office/powerpoint/2010/main" val="1416094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3B28-FE23-4999-9F61-9D6DA1961706}"/>
              </a:ext>
            </a:extLst>
          </p:cNvPr>
          <p:cNvSpPr>
            <a:spLocks noGrp="1"/>
          </p:cNvSpPr>
          <p:nvPr>
            <p:ph type="title"/>
          </p:nvPr>
        </p:nvSpPr>
        <p:spPr/>
        <p:txBody>
          <a:bodyPr>
            <a:normAutofit/>
          </a:bodyPr>
          <a:lstStyle/>
          <a:p>
            <a:r>
              <a:rPr lang="en-US" dirty="0"/>
              <a:t>Exercise: </a:t>
            </a:r>
            <a:r>
              <a:rPr lang="en-US" dirty="0" err="1"/>
              <a:t>analyse</a:t>
            </a:r>
            <a:r>
              <a:rPr lang="en-US" dirty="0"/>
              <a:t> two structures</a:t>
            </a:r>
            <a:br>
              <a:rPr lang="en-US" dirty="0"/>
            </a:br>
            <a:endParaRPr lang="en-US" dirty="0"/>
          </a:p>
        </p:txBody>
      </p:sp>
      <p:sp>
        <p:nvSpPr>
          <p:cNvPr id="3" name="Content Placeholder 2">
            <a:extLst>
              <a:ext uri="{FF2B5EF4-FFF2-40B4-BE49-F238E27FC236}">
                <a16:creationId xmlns:a16="http://schemas.microsoft.com/office/drawing/2014/main" id="{6FB7E67B-804F-4FE9-87C6-5025A54CB93C}"/>
              </a:ext>
            </a:extLst>
          </p:cNvPr>
          <p:cNvSpPr>
            <a:spLocks noGrp="1"/>
          </p:cNvSpPr>
          <p:nvPr>
            <p:ph idx="1"/>
          </p:nvPr>
        </p:nvSpPr>
        <p:spPr/>
        <p:txBody>
          <a:bodyPr>
            <a:normAutofit/>
          </a:bodyPr>
          <a:lstStyle/>
          <a:p>
            <a:pPr algn="just"/>
            <a:r>
              <a:rPr lang="en-US" sz="2400" dirty="0"/>
              <a:t>The following 2 movies are both about the start of the global financial crisis. Watch the trailers below and answer which uses the timeline structure and which uses the spatial structure, and why. </a:t>
            </a:r>
            <a:endParaRPr lang="tr-TR" sz="2400" dirty="0"/>
          </a:p>
          <a:p>
            <a:pPr algn="just"/>
            <a:endParaRPr lang="tr-TR" sz="2400" dirty="0"/>
          </a:p>
          <a:p>
            <a:pPr marL="0" indent="0" algn="just">
              <a:buNone/>
            </a:pPr>
            <a:r>
              <a:rPr lang="en-US" sz="2400" dirty="0"/>
              <a:t>The Big Short </a:t>
            </a:r>
            <a:r>
              <a:rPr lang="en-US" sz="2400" dirty="0">
                <a:hlinkClick r:id="rId2"/>
              </a:rPr>
              <a:t>https://youtu.be/LWr8hbUkG9s</a:t>
            </a:r>
            <a:endParaRPr lang="en-US" sz="2400" dirty="0"/>
          </a:p>
          <a:p>
            <a:pPr marL="0" indent="0" algn="just">
              <a:buNone/>
            </a:pPr>
            <a:r>
              <a:rPr lang="en-US" sz="2400" dirty="0"/>
              <a:t>Margin Call </a:t>
            </a:r>
            <a:r>
              <a:rPr lang="en-US" sz="2400" dirty="0">
                <a:hlinkClick r:id="rId3"/>
              </a:rPr>
              <a:t>https://youtu.be/IjZ-ke1kJrA</a:t>
            </a:r>
            <a:endParaRPr lang="tr-TR" sz="2400" dirty="0"/>
          </a:p>
          <a:p>
            <a:pPr marL="0" indent="0" algn="just">
              <a:buNone/>
            </a:pPr>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2424580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EC8C-5C22-48B3-8227-EE85D8DC5FEF}"/>
              </a:ext>
            </a:extLst>
          </p:cNvPr>
          <p:cNvSpPr>
            <a:spLocks noGrp="1"/>
          </p:cNvSpPr>
          <p:nvPr>
            <p:ph type="title"/>
          </p:nvPr>
        </p:nvSpPr>
        <p:spPr/>
        <p:txBody>
          <a:bodyPr>
            <a:normAutofit/>
          </a:bodyPr>
          <a:lstStyle/>
          <a:p>
            <a:r>
              <a:rPr lang="en-US" dirty="0"/>
              <a:t>Common structure for a case</a:t>
            </a:r>
            <a:br>
              <a:rPr lang="en-US" dirty="0"/>
            </a:br>
            <a:endParaRPr lang="en-US" dirty="0"/>
          </a:p>
        </p:txBody>
      </p:sp>
      <p:sp>
        <p:nvSpPr>
          <p:cNvPr id="3" name="Content Placeholder 2">
            <a:extLst>
              <a:ext uri="{FF2B5EF4-FFF2-40B4-BE49-F238E27FC236}">
                <a16:creationId xmlns:a16="http://schemas.microsoft.com/office/drawing/2014/main" id="{EA691579-EBDA-4982-89CF-D87AA5DB5CCB}"/>
              </a:ext>
            </a:extLst>
          </p:cNvPr>
          <p:cNvSpPr>
            <a:spLocks noGrp="1"/>
          </p:cNvSpPr>
          <p:nvPr>
            <p:ph idx="1"/>
          </p:nvPr>
        </p:nvSpPr>
        <p:spPr>
          <a:xfrm>
            <a:off x="677334" y="1761344"/>
            <a:ext cx="8596668" cy="3880773"/>
          </a:xfrm>
        </p:spPr>
        <p:txBody>
          <a:bodyPr>
            <a:normAutofit/>
          </a:bodyPr>
          <a:lstStyle/>
          <a:p>
            <a:pPr marL="0" indent="0">
              <a:buNone/>
            </a:pPr>
            <a:r>
              <a:rPr lang="en-US" sz="2400" dirty="0"/>
              <a:t>A mix of timeline and spatial</a:t>
            </a:r>
          </a:p>
          <a:p>
            <a:endParaRPr lang="en-US" sz="2400" dirty="0"/>
          </a:p>
          <a:p>
            <a:r>
              <a:rPr lang="en-US" sz="2400" dirty="0"/>
              <a:t>Overall structure timeline: present – past – future</a:t>
            </a:r>
          </a:p>
          <a:p>
            <a:pPr marL="0" indent="0">
              <a:buNone/>
            </a:pPr>
            <a:r>
              <a:rPr lang="en-US" sz="2400" dirty="0"/>
              <a:t>(prospective, retrospective, prospective)</a:t>
            </a:r>
          </a:p>
          <a:p>
            <a:endParaRPr lang="en-US" sz="2400" dirty="0"/>
          </a:p>
          <a:p>
            <a:r>
              <a:rPr lang="en-US" sz="2400" dirty="0"/>
              <a:t>Body structure spatial: data of all aspects relevant to the case, arranged from general to specific (funnel shape)</a:t>
            </a:r>
          </a:p>
        </p:txBody>
      </p:sp>
    </p:spTree>
    <p:extLst>
      <p:ext uri="{BB962C8B-B14F-4D97-AF65-F5344CB8AC3E}">
        <p14:creationId xmlns:p14="http://schemas.microsoft.com/office/powerpoint/2010/main" val="3469878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0478-5275-468C-8B54-31154298C97B}"/>
              </a:ext>
            </a:extLst>
          </p:cNvPr>
          <p:cNvSpPr>
            <a:spLocks noGrp="1"/>
          </p:cNvSpPr>
          <p:nvPr>
            <p:ph type="title"/>
          </p:nvPr>
        </p:nvSpPr>
        <p:spPr/>
        <p:txBody>
          <a:bodyPr>
            <a:normAutofit/>
          </a:bodyPr>
          <a:lstStyle/>
          <a:p>
            <a:r>
              <a:rPr lang="en-US" dirty="0"/>
              <a:t>Exercise: create a structure</a:t>
            </a:r>
            <a:br>
              <a:rPr lang="en-US" dirty="0"/>
            </a:br>
            <a:endParaRPr lang="en-US" dirty="0"/>
          </a:p>
        </p:txBody>
      </p:sp>
      <p:sp>
        <p:nvSpPr>
          <p:cNvPr id="3" name="Content Placeholder 2">
            <a:extLst>
              <a:ext uri="{FF2B5EF4-FFF2-40B4-BE49-F238E27FC236}">
                <a16:creationId xmlns:a16="http://schemas.microsoft.com/office/drawing/2014/main" id="{2B4A009B-A763-4792-B47F-5DC56251D5C9}"/>
              </a:ext>
            </a:extLst>
          </p:cNvPr>
          <p:cNvSpPr>
            <a:spLocks noGrp="1"/>
          </p:cNvSpPr>
          <p:nvPr>
            <p:ph idx="1"/>
          </p:nvPr>
        </p:nvSpPr>
        <p:spPr/>
        <p:txBody>
          <a:bodyPr>
            <a:normAutofit/>
          </a:bodyPr>
          <a:lstStyle/>
          <a:p>
            <a:pPr marL="0" indent="0">
              <a:buNone/>
            </a:pPr>
            <a:r>
              <a:rPr lang="en-US" sz="2400" dirty="0"/>
              <a:t>Go back to the detective story you wrote. </a:t>
            </a:r>
          </a:p>
          <a:p>
            <a:endParaRPr lang="en-US" sz="2400" dirty="0"/>
          </a:p>
          <a:p>
            <a:r>
              <a:rPr lang="en-US" sz="2400" dirty="0"/>
              <a:t>If you used the timeline structure, retell it with the spatial structure, and vice versa.</a:t>
            </a:r>
          </a:p>
          <a:p>
            <a:endParaRPr lang="en-US" sz="2400" dirty="0"/>
          </a:p>
          <a:p>
            <a:r>
              <a:rPr lang="en-US" sz="2400" dirty="0"/>
              <a:t>You may also choose a mixed structure. </a:t>
            </a:r>
          </a:p>
          <a:p>
            <a:endParaRPr lang="en-US" sz="2400" dirty="0"/>
          </a:p>
          <a:p>
            <a:endParaRPr lang="en-US" sz="2400" dirty="0"/>
          </a:p>
        </p:txBody>
      </p:sp>
    </p:spTree>
    <p:extLst>
      <p:ext uri="{BB962C8B-B14F-4D97-AF65-F5344CB8AC3E}">
        <p14:creationId xmlns:p14="http://schemas.microsoft.com/office/powerpoint/2010/main" val="456799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3ABC-7CB1-4E0F-B50C-CA320429DB2E}"/>
              </a:ext>
            </a:extLst>
          </p:cNvPr>
          <p:cNvSpPr>
            <a:spLocks noGrp="1"/>
          </p:cNvSpPr>
          <p:nvPr>
            <p:ph type="title"/>
          </p:nvPr>
        </p:nvSpPr>
        <p:spPr>
          <a:xfrm>
            <a:off x="677334" y="609600"/>
            <a:ext cx="8596668" cy="1320800"/>
          </a:xfrm>
        </p:spPr>
        <p:txBody>
          <a:bodyPr>
            <a:normAutofit/>
          </a:bodyPr>
          <a:lstStyle/>
          <a:p>
            <a:r>
              <a:rPr lang="en-US" dirty="0"/>
              <a:t>Exercise: write your case structure</a:t>
            </a:r>
            <a:br>
              <a:rPr lang="en-US" dirty="0"/>
            </a:br>
            <a:endParaRPr lang="en-US" dirty="0"/>
          </a:p>
        </p:txBody>
      </p:sp>
      <p:pic>
        <p:nvPicPr>
          <p:cNvPr id="4" name="Picture 3" descr="spanish-sentence-structure-a-beginners-guide.jpg">
            <a:extLst>
              <a:ext uri="{FF2B5EF4-FFF2-40B4-BE49-F238E27FC236}">
                <a16:creationId xmlns:a16="http://schemas.microsoft.com/office/drawing/2014/main" id="{497C7A1B-8363-4247-BC2F-72E202BE1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753" y="1930400"/>
            <a:ext cx="5904657" cy="3931807"/>
          </a:xfrm>
          <a:prstGeom prst="rect">
            <a:avLst/>
          </a:prstGeom>
          <a:effectLst/>
        </p:spPr>
      </p:pic>
    </p:spTree>
    <p:extLst>
      <p:ext uri="{BB962C8B-B14F-4D97-AF65-F5344CB8AC3E}">
        <p14:creationId xmlns:p14="http://schemas.microsoft.com/office/powerpoint/2010/main" val="2292990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A834-8722-48CB-ADE9-98AA18060967}"/>
              </a:ext>
            </a:extLst>
          </p:cNvPr>
          <p:cNvSpPr>
            <a:spLocks noGrp="1"/>
          </p:cNvSpPr>
          <p:nvPr>
            <p:ph type="title"/>
          </p:nvPr>
        </p:nvSpPr>
        <p:spPr/>
        <p:txBody>
          <a:bodyPr>
            <a:normAutofit/>
          </a:bodyPr>
          <a:lstStyle/>
          <a:p>
            <a:r>
              <a:rPr lang="en-US" dirty="0"/>
              <a:t>The opening section</a:t>
            </a:r>
            <a:br>
              <a:rPr lang="en-US" dirty="0"/>
            </a:br>
            <a:endParaRPr lang="en-US" dirty="0"/>
          </a:p>
        </p:txBody>
      </p:sp>
      <p:sp>
        <p:nvSpPr>
          <p:cNvPr id="3" name="Content Placeholder 2">
            <a:extLst>
              <a:ext uri="{FF2B5EF4-FFF2-40B4-BE49-F238E27FC236}">
                <a16:creationId xmlns:a16="http://schemas.microsoft.com/office/drawing/2014/main" id="{22DCFE61-904E-4EC7-B347-9DA85B77A808}"/>
              </a:ext>
            </a:extLst>
          </p:cNvPr>
          <p:cNvSpPr>
            <a:spLocks noGrp="1"/>
          </p:cNvSpPr>
          <p:nvPr>
            <p:ph idx="1"/>
          </p:nvPr>
        </p:nvSpPr>
        <p:spPr/>
        <p:txBody>
          <a:bodyPr>
            <a:normAutofit/>
          </a:bodyPr>
          <a:lstStyle/>
          <a:p>
            <a:r>
              <a:rPr lang="en-US" sz="2800" dirty="0"/>
              <a:t>Set the scene</a:t>
            </a:r>
          </a:p>
          <a:p>
            <a:r>
              <a:rPr lang="en-US" sz="2800" dirty="0"/>
              <a:t>Introduce the protagonist(s)</a:t>
            </a:r>
          </a:p>
          <a:p>
            <a:r>
              <a:rPr lang="en-US" sz="2800" dirty="0"/>
              <a:t>Introduce the issue</a:t>
            </a:r>
          </a:p>
          <a:p>
            <a:r>
              <a:rPr lang="en-US" sz="2800" dirty="0"/>
              <a:t>Get readers interested</a:t>
            </a:r>
          </a:p>
        </p:txBody>
      </p:sp>
    </p:spTree>
    <p:extLst>
      <p:ext uri="{BB962C8B-B14F-4D97-AF65-F5344CB8AC3E}">
        <p14:creationId xmlns:p14="http://schemas.microsoft.com/office/powerpoint/2010/main" val="1901401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E115-434B-43F0-8B9C-530DFEDFD0CA}"/>
              </a:ext>
            </a:extLst>
          </p:cNvPr>
          <p:cNvSpPr>
            <a:spLocks noGrp="1"/>
          </p:cNvSpPr>
          <p:nvPr>
            <p:ph type="title"/>
          </p:nvPr>
        </p:nvSpPr>
        <p:spPr/>
        <p:txBody>
          <a:bodyPr/>
          <a:lstStyle/>
          <a:p>
            <a:r>
              <a:rPr lang="en-US" dirty="0"/>
              <a:t>Exercise: analyze case openings</a:t>
            </a:r>
            <a:br>
              <a:rPr lang="en-US" dirty="0"/>
            </a:br>
            <a:endParaRPr lang="en-US" dirty="0"/>
          </a:p>
        </p:txBody>
      </p:sp>
      <p:sp>
        <p:nvSpPr>
          <p:cNvPr id="3" name="Content Placeholder 2">
            <a:extLst>
              <a:ext uri="{FF2B5EF4-FFF2-40B4-BE49-F238E27FC236}">
                <a16:creationId xmlns:a16="http://schemas.microsoft.com/office/drawing/2014/main" id="{88137EC1-167F-407D-B246-6E5A0367D3DA}"/>
              </a:ext>
            </a:extLst>
          </p:cNvPr>
          <p:cNvSpPr>
            <a:spLocks noGrp="1"/>
          </p:cNvSpPr>
          <p:nvPr>
            <p:ph idx="1"/>
          </p:nvPr>
        </p:nvSpPr>
        <p:spPr>
          <a:xfrm>
            <a:off x="677334" y="1825738"/>
            <a:ext cx="8596668" cy="3880773"/>
          </a:xfrm>
        </p:spPr>
        <p:txBody>
          <a:bodyPr>
            <a:normAutofit/>
          </a:bodyPr>
          <a:lstStyle/>
          <a:p>
            <a:pPr marL="0" indent="0">
              <a:buNone/>
            </a:pPr>
            <a:r>
              <a:rPr lang="en-US" sz="2400" dirty="0"/>
              <a:t>You are given 4 very different case openings (see Case Writing Curriculum appendix 3). Read them through and answer:</a:t>
            </a:r>
          </a:p>
          <a:p>
            <a:pPr marL="0" indent="0">
              <a:buNone/>
            </a:pPr>
            <a:r>
              <a:rPr lang="en-US" sz="2400" dirty="0"/>
              <a:t> </a:t>
            </a:r>
          </a:p>
          <a:p>
            <a:pPr marL="457200" indent="-457200">
              <a:buFont typeface="+mj-lt"/>
              <a:buAutoNum type="arabicPeriod"/>
            </a:pPr>
            <a:r>
              <a:rPr lang="en-US" sz="2400" dirty="0"/>
              <a:t>Which opening(s) attracts you to read on and which one(s) does not?</a:t>
            </a:r>
          </a:p>
          <a:p>
            <a:pPr marL="457200" indent="-457200">
              <a:buFont typeface="+mj-lt"/>
              <a:buAutoNum type="arabicPeriod"/>
            </a:pPr>
            <a:r>
              <a:rPr lang="en-US" sz="2400" dirty="0"/>
              <a:t>Why? Give your detailed analysis. </a:t>
            </a:r>
          </a:p>
          <a:p>
            <a:pPr marL="457200" indent="-457200">
              <a:buFont typeface="+mj-lt"/>
              <a:buAutoNum type="arabicPeriod"/>
            </a:pPr>
            <a:r>
              <a:rPr lang="en-US" sz="2400" dirty="0"/>
              <a:t>How would you improve these openings?</a:t>
            </a:r>
          </a:p>
          <a:p>
            <a:pPr marL="457200" indent="-457200">
              <a:buFont typeface="+mj-lt"/>
              <a:buAutoNum type="arabicPeriod"/>
            </a:pPr>
            <a:endParaRPr lang="en-US" sz="2400" dirty="0"/>
          </a:p>
        </p:txBody>
      </p:sp>
    </p:spTree>
    <p:extLst>
      <p:ext uri="{BB962C8B-B14F-4D97-AF65-F5344CB8AC3E}">
        <p14:creationId xmlns:p14="http://schemas.microsoft.com/office/powerpoint/2010/main" val="238029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1D06A2-9A60-49A6-93BB-A116F8C62F53}"/>
              </a:ext>
            </a:extLst>
          </p:cNvPr>
          <p:cNvPicPr>
            <a:picLocks noChangeAspect="1"/>
          </p:cNvPicPr>
          <p:nvPr/>
        </p:nvPicPr>
        <p:blipFill>
          <a:blip r:embed="rId3"/>
          <a:stretch>
            <a:fillRect/>
          </a:stretch>
        </p:blipFill>
        <p:spPr>
          <a:xfrm>
            <a:off x="1266269" y="92988"/>
            <a:ext cx="6389893" cy="5910651"/>
          </a:xfrm>
          <a:prstGeom prst="rect">
            <a:avLst/>
          </a:prstGeom>
          <a:effectLst/>
        </p:spPr>
      </p:pic>
    </p:spTree>
    <p:extLst>
      <p:ext uri="{BB962C8B-B14F-4D97-AF65-F5344CB8AC3E}">
        <p14:creationId xmlns:p14="http://schemas.microsoft.com/office/powerpoint/2010/main" val="68977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8CDA-5F1D-4ACB-9DEB-CD46F789B64B}"/>
              </a:ext>
            </a:extLst>
          </p:cNvPr>
          <p:cNvSpPr>
            <a:spLocks noGrp="1"/>
          </p:cNvSpPr>
          <p:nvPr>
            <p:ph type="title"/>
          </p:nvPr>
        </p:nvSpPr>
        <p:spPr/>
        <p:txBody>
          <a:bodyPr>
            <a:normAutofit/>
          </a:bodyPr>
          <a:lstStyle/>
          <a:p>
            <a:r>
              <a:rPr lang="en-US" dirty="0"/>
              <a:t>The opening section</a:t>
            </a:r>
            <a:br>
              <a:rPr lang="en-US" dirty="0"/>
            </a:br>
            <a:endParaRPr lang="en-US" dirty="0"/>
          </a:p>
        </p:txBody>
      </p:sp>
      <p:sp>
        <p:nvSpPr>
          <p:cNvPr id="3" name="Content Placeholder 2">
            <a:extLst>
              <a:ext uri="{FF2B5EF4-FFF2-40B4-BE49-F238E27FC236}">
                <a16:creationId xmlns:a16="http://schemas.microsoft.com/office/drawing/2014/main" id="{3AC21446-1EDC-417F-9AAD-CCAF5C023BB3}"/>
              </a:ext>
            </a:extLst>
          </p:cNvPr>
          <p:cNvSpPr>
            <a:spLocks noGrp="1"/>
          </p:cNvSpPr>
          <p:nvPr>
            <p:ph idx="1"/>
          </p:nvPr>
        </p:nvSpPr>
        <p:spPr>
          <a:xfrm>
            <a:off x="677334" y="1790163"/>
            <a:ext cx="8596668" cy="3579223"/>
          </a:xfrm>
        </p:spPr>
        <p:txBody>
          <a:bodyPr>
            <a:normAutofit/>
          </a:bodyPr>
          <a:lstStyle/>
          <a:p>
            <a:r>
              <a:rPr lang="en-US" sz="2400" dirty="0"/>
              <a:t>immediate issue: direct, apparent, urgent</a:t>
            </a:r>
          </a:p>
          <a:p>
            <a:r>
              <a:rPr lang="en-US" sz="2400" dirty="0"/>
              <a:t>root issue: deep, fundamental, “root cause”</a:t>
            </a:r>
          </a:p>
        </p:txBody>
      </p:sp>
      <p:pic>
        <p:nvPicPr>
          <p:cNvPr id="4" name="Picture 3">
            <a:extLst>
              <a:ext uri="{FF2B5EF4-FFF2-40B4-BE49-F238E27FC236}">
                <a16:creationId xmlns:a16="http://schemas.microsoft.com/office/drawing/2014/main" id="{E379154E-B48A-4B3B-AA01-4F10D13FF5E0}"/>
              </a:ext>
            </a:extLst>
          </p:cNvPr>
          <p:cNvPicPr>
            <a:picLocks noChangeAspect="1"/>
          </p:cNvPicPr>
          <p:nvPr/>
        </p:nvPicPr>
        <p:blipFill>
          <a:blip r:embed="rId2"/>
          <a:stretch>
            <a:fillRect/>
          </a:stretch>
        </p:blipFill>
        <p:spPr>
          <a:xfrm>
            <a:off x="4527002" y="2855284"/>
            <a:ext cx="3844032" cy="3708048"/>
          </a:xfrm>
          <a:prstGeom prst="rect">
            <a:avLst/>
          </a:prstGeom>
          <a:effectLst/>
        </p:spPr>
      </p:pic>
    </p:spTree>
    <p:extLst>
      <p:ext uri="{BB962C8B-B14F-4D97-AF65-F5344CB8AC3E}">
        <p14:creationId xmlns:p14="http://schemas.microsoft.com/office/powerpoint/2010/main" val="3229448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F9D3-FE8E-407B-B205-2784135E8BAF}"/>
              </a:ext>
            </a:extLst>
          </p:cNvPr>
          <p:cNvSpPr>
            <a:spLocks noGrp="1"/>
          </p:cNvSpPr>
          <p:nvPr>
            <p:ph type="title"/>
          </p:nvPr>
        </p:nvSpPr>
        <p:spPr/>
        <p:txBody>
          <a:bodyPr>
            <a:normAutofit/>
          </a:bodyPr>
          <a:lstStyle/>
          <a:p>
            <a:r>
              <a:rPr lang="en-US" dirty="0"/>
              <a:t>The opening section checklist</a:t>
            </a:r>
            <a:br>
              <a:rPr lang="en-US" dirty="0"/>
            </a:br>
            <a:endParaRPr lang="en-US" dirty="0"/>
          </a:p>
        </p:txBody>
      </p:sp>
      <p:sp>
        <p:nvSpPr>
          <p:cNvPr id="3" name="Content Placeholder 2">
            <a:extLst>
              <a:ext uri="{FF2B5EF4-FFF2-40B4-BE49-F238E27FC236}">
                <a16:creationId xmlns:a16="http://schemas.microsoft.com/office/drawing/2014/main" id="{A1E157A7-0F50-472B-A635-DF6E6C62CB1F}"/>
              </a:ext>
            </a:extLst>
          </p:cNvPr>
          <p:cNvSpPr>
            <a:spLocks noGrp="1"/>
          </p:cNvSpPr>
          <p:nvPr>
            <p:ph idx="1"/>
          </p:nvPr>
        </p:nvSpPr>
        <p:spPr>
          <a:xfrm>
            <a:off x="677334" y="1584101"/>
            <a:ext cx="8596668" cy="4457262"/>
          </a:xfrm>
        </p:spPr>
        <p:txBody>
          <a:bodyPr>
            <a:normAutofit/>
          </a:bodyPr>
          <a:lstStyle/>
          <a:p>
            <a:pPr>
              <a:buFont typeface="Segoe UI Symbol" panose="020B0502040204020203" pitchFamily="34" charset="0"/>
              <a:buChar char="✔"/>
            </a:pPr>
            <a:r>
              <a:rPr lang="en-US" sz="2000" dirty="0"/>
              <a:t>Is the decision maker identified by name and position?</a:t>
            </a:r>
          </a:p>
          <a:p>
            <a:pPr>
              <a:buFont typeface="Segoe UI Symbol" panose="020B0502040204020203" pitchFamily="34" charset="0"/>
              <a:buChar char="✔"/>
            </a:pPr>
            <a:r>
              <a:rPr lang="en-US" sz="2000" dirty="0"/>
              <a:t>Is the time of the case clear? </a:t>
            </a:r>
          </a:p>
          <a:p>
            <a:pPr>
              <a:buFont typeface="Segoe UI Symbol" panose="020B0502040204020203" pitchFamily="34" charset="0"/>
              <a:buChar char="✔"/>
            </a:pPr>
            <a:r>
              <a:rPr lang="en-US" sz="2000" dirty="0"/>
              <a:t>Is the location of the organization identified? </a:t>
            </a:r>
          </a:p>
          <a:p>
            <a:pPr>
              <a:buFont typeface="Segoe UI Symbol" panose="020B0502040204020203" pitchFamily="34" charset="0"/>
              <a:buChar char="✔"/>
            </a:pPr>
            <a:r>
              <a:rPr lang="en-US" sz="2000" dirty="0"/>
              <a:t>Is the issue, decision, problem or opportunity clearly identified and sufficiently interesting? </a:t>
            </a:r>
          </a:p>
          <a:p>
            <a:pPr>
              <a:buFont typeface="Segoe UI Symbol" panose="020B0502040204020203" pitchFamily="34" charset="0"/>
              <a:buChar char="✔"/>
            </a:pPr>
            <a:r>
              <a:rPr lang="en-US" sz="2000" dirty="0"/>
              <a:t>What is the action trigger?</a:t>
            </a:r>
          </a:p>
          <a:p>
            <a:pPr>
              <a:buFont typeface="Segoe UI Symbol" panose="020B0502040204020203" pitchFamily="34" charset="0"/>
              <a:buChar char="✔"/>
            </a:pPr>
            <a:r>
              <a:rPr lang="en-US" sz="2000" dirty="0"/>
              <a:t>Is it too long? </a:t>
            </a:r>
          </a:p>
          <a:p>
            <a:pPr>
              <a:buFont typeface="Segoe UI Symbol" panose="020B0502040204020203" pitchFamily="34" charset="0"/>
              <a:buChar char="✔"/>
            </a:pPr>
            <a:r>
              <a:rPr lang="en-US" sz="2000" dirty="0"/>
              <a:t>Is it too short?</a:t>
            </a:r>
          </a:p>
          <a:p>
            <a:pPr>
              <a:buFont typeface="Segoe UI Symbol" panose="020B0502040204020203" pitchFamily="34" charset="0"/>
              <a:buChar char="✔"/>
            </a:pPr>
            <a:r>
              <a:rPr lang="en-US" sz="2000" dirty="0"/>
              <a:t>Is it cliché? (</a:t>
            </a:r>
            <a:r>
              <a:rPr lang="en-US" sz="2000" dirty="0" err="1"/>
              <a:t>e.g</a:t>
            </a:r>
            <a:r>
              <a:rPr lang="en-US" sz="2000" dirty="0"/>
              <a:t> Smith paced back and forth in his office / leaned back in his chair and pondered… ) </a:t>
            </a:r>
          </a:p>
        </p:txBody>
      </p:sp>
    </p:spTree>
    <p:extLst>
      <p:ext uri="{BB962C8B-B14F-4D97-AF65-F5344CB8AC3E}">
        <p14:creationId xmlns:p14="http://schemas.microsoft.com/office/powerpoint/2010/main" val="341095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190B-1375-4349-8D1A-577F350D25F7}"/>
              </a:ext>
            </a:extLst>
          </p:cNvPr>
          <p:cNvSpPr>
            <a:spLocks noGrp="1"/>
          </p:cNvSpPr>
          <p:nvPr>
            <p:ph type="title"/>
          </p:nvPr>
        </p:nvSpPr>
        <p:spPr/>
        <p:txBody>
          <a:bodyPr>
            <a:normAutofit/>
          </a:bodyPr>
          <a:lstStyle/>
          <a:p>
            <a:r>
              <a:rPr lang="en-US" dirty="0"/>
              <a:t>Exercise: write your opening section</a:t>
            </a:r>
            <a:br>
              <a:rPr lang="en-US" dirty="0"/>
            </a:br>
            <a:endParaRPr lang="en-US" dirty="0"/>
          </a:p>
        </p:txBody>
      </p:sp>
      <p:pic>
        <p:nvPicPr>
          <p:cNvPr id="4" name="Picture 1" descr="openinglines.jpg">
            <a:extLst>
              <a:ext uri="{FF2B5EF4-FFF2-40B4-BE49-F238E27FC236}">
                <a16:creationId xmlns:a16="http://schemas.microsoft.com/office/drawing/2014/main" id="{9803E8D5-B698-4A24-B3CD-2080324C3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541" y="1702020"/>
            <a:ext cx="6696745" cy="3672134"/>
          </a:xfrm>
          <a:prstGeom prst="rect">
            <a:avLst/>
          </a:prstGeom>
          <a:noFill/>
          <a:ln>
            <a:noFill/>
          </a:ln>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1540877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E6D7-2B1A-434D-9E97-F22778849E35}"/>
              </a:ext>
            </a:extLst>
          </p:cNvPr>
          <p:cNvSpPr>
            <a:spLocks noGrp="1"/>
          </p:cNvSpPr>
          <p:nvPr>
            <p:ph type="title"/>
          </p:nvPr>
        </p:nvSpPr>
        <p:spPr/>
        <p:txBody>
          <a:bodyPr>
            <a:normAutofit/>
          </a:bodyPr>
          <a:lstStyle/>
          <a:p>
            <a:r>
              <a:rPr lang="en-US" dirty="0"/>
              <a:t>The teaching note</a:t>
            </a:r>
            <a:br>
              <a:rPr lang="en-US" dirty="0"/>
            </a:br>
            <a:endParaRPr lang="en-US" dirty="0"/>
          </a:p>
        </p:txBody>
      </p:sp>
      <p:sp>
        <p:nvSpPr>
          <p:cNvPr id="3" name="Content Placeholder 2">
            <a:extLst>
              <a:ext uri="{FF2B5EF4-FFF2-40B4-BE49-F238E27FC236}">
                <a16:creationId xmlns:a16="http://schemas.microsoft.com/office/drawing/2014/main" id="{15066B27-9F76-4D2E-910F-ED96DD1AF163}"/>
              </a:ext>
            </a:extLst>
          </p:cNvPr>
          <p:cNvSpPr>
            <a:spLocks noGrp="1"/>
          </p:cNvSpPr>
          <p:nvPr>
            <p:ph idx="1"/>
          </p:nvPr>
        </p:nvSpPr>
        <p:spPr>
          <a:xfrm>
            <a:off x="677334" y="1593919"/>
            <a:ext cx="8596668" cy="4278847"/>
          </a:xfrm>
        </p:spPr>
        <p:txBody>
          <a:bodyPr>
            <a:normAutofit fontScale="92500" lnSpcReduction="10000"/>
          </a:bodyPr>
          <a:lstStyle/>
          <a:p>
            <a:r>
              <a:rPr lang="en-US" dirty="0"/>
              <a:t>Synopsis </a:t>
            </a:r>
          </a:p>
          <a:p>
            <a:r>
              <a:rPr lang="en-US" dirty="0"/>
              <a:t>Teaching objectives </a:t>
            </a:r>
          </a:p>
          <a:p>
            <a:r>
              <a:rPr lang="en-US" dirty="0"/>
              <a:t>Target audience</a:t>
            </a:r>
          </a:p>
          <a:p>
            <a:r>
              <a:rPr lang="en-US" dirty="0"/>
              <a:t>Teaching plan (with a time plan)</a:t>
            </a:r>
          </a:p>
          <a:p>
            <a:pPr marL="0" indent="0">
              <a:buNone/>
            </a:pPr>
            <a:r>
              <a:rPr lang="tr-TR" dirty="0"/>
              <a:t>	</a:t>
            </a:r>
            <a:r>
              <a:rPr lang="en-US" dirty="0"/>
              <a:t>questions to prepare students for the discussion</a:t>
            </a:r>
          </a:p>
          <a:p>
            <a:pPr marL="0" indent="0">
              <a:buNone/>
            </a:pPr>
            <a:r>
              <a:rPr lang="tr-TR" dirty="0"/>
              <a:t>	</a:t>
            </a:r>
            <a:r>
              <a:rPr lang="en-US" dirty="0"/>
              <a:t>questions to open the discussion </a:t>
            </a:r>
          </a:p>
          <a:p>
            <a:pPr marL="0" indent="0">
              <a:buNone/>
            </a:pPr>
            <a:r>
              <a:rPr lang="tr-TR" dirty="0"/>
              <a:t>	</a:t>
            </a:r>
            <a:r>
              <a:rPr lang="en-US" dirty="0"/>
              <a:t>questions to advance the discussion </a:t>
            </a:r>
          </a:p>
          <a:p>
            <a:pPr marL="0" indent="0">
              <a:buNone/>
            </a:pPr>
            <a:r>
              <a:rPr lang="tr-TR" dirty="0"/>
              <a:t>	</a:t>
            </a:r>
            <a:r>
              <a:rPr lang="en-US" dirty="0"/>
              <a:t>questions to close the discussion</a:t>
            </a:r>
          </a:p>
          <a:p>
            <a:pPr marL="457200" indent="-457200">
              <a:buNone/>
            </a:pPr>
            <a:r>
              <a:rPr lang="tr-TR" dirty="0"/>
              <a:t>	</a:t>
            </a:r>
            <a:r>
              <a:rPr lang="en-US" dirty="0"/>
              <a:t>give answers (directions) and analyses to each question, 	analyses should always link back to the case</a:t>
            </a:r>
          </a:p>
          <a:p>
            <a:r>
              <a:rPr lang="en-US" dirty="0"/>
              <a:t>Classroom feedback</a:t>
            </a:r>
          </a:p>
          <a:p>
            <a:r>
              <a:rPr lang="en-US" dirty="0"/>
              <a:t>References and recommended readings/links</a:t>
            </a:r>
          </a:p>
          <a:p>
            <a:endParaRPr lang="en-US" dirty="0"/>
          </a:p>
        </p:txBody>
      </p:sp>
      <p:pic>
        <p:nvPicPr>
          <p:cNvPr id="4" name="Picture 2" descr="images-1.jpeg">
            <a:extLst>
              <a:ext uri="{FF2B5EF4-FFF2-40B4-BE49-F238E27FC236}">
                <a16:creationId xmlns:a16="http://schemas.microsoft.com/office/drawing/2014/main" id="{5EC40C1E-A114-4A01-AB8B-6CEB9528B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753" y="876369"/>
            <a:ext cx="2719387" cy="2038350"/>
          </a:xfrm>
          <a:prstGeom prst="rect">
            <a:avLst/>
          </a:prstGeom>
          <a:noFill/>
          <a:ln>
            <a:noFill/>
          </a:ln>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4026260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07ED-C19B-47DD-9A36-7621F40BEDCC}"/>
              </a:ext>
            </a:extLst>
          </p:cNvPr>
          <p:cNvSpPr>
            <a:spLocks noGrp="1"/>
          </p:cNvSpPr>
          <p:nvPr>
            <p:ph type="title"/>
          </p:nvPr>
        </p:nvSpPr>
        <p:spPr/>
        <p:txBody>
          <a:bodyPr>
            <a:normAutofit/>
          </a:bodyPr>
          <a:lstStyle/>
          <a:p>
            <a:r>
              <a:rPr lang="en-US" dirty="0"/>
              <a:t>Teaching objectives</a:t>
            </a:r>
            <a:br>
              <a:rPr lang="en-US" dirty="0"/>
            </a:br>
            <a:endParaRPr lang="en-US" dirty="0"/>
          </a:p>
        </p:txBody>
      </p:sp>
      <p:sp>
        <p:nvSpPr>
          <p:cNvPr id="3" name="Content Placeholder 2">
            <a:extLst>
              <a:ext uri="{FF2B5EF4-FFF2-40B4-BE49-F238E27FC236}">
                <a16:creationId xmlns:a16="http://schemas.microsoft.com/office/drawing/2014/main" id="{AD5F9B47-2F68-4BE2-9051-846F26D009D2}"/>
              </a:ext>
            </a:extLst>
          </p:cNvPr>
          <p:cNvSpPr>
            <a:spLocks noGrp="1"/>
          </p:cNvSpPr>
          <p:nvPr>
            <p:ph idx="1"/>
          </p:nvPr>
        </p:nvSpPr>
        <p:spPr>
          <a:xfrm>
            <a:off x="677334" y="1323596"/>
            <a:ext cx="8596668" cy="4883239"/>
          </a:xfrm>
        </p:spPr>
        <p:txBody>
          <a:bodyPr>
            <a:normAutofit fontScale="92500" lnSpcReduction="20000"/>
          </a:bodyPr>
          <a:lstStyle/>
          <a:p>
            <a:r>
              <a:rPr lang="en-US" b="1" dirty="0"/>
              <a:t>Use precise verbs</a:t>
            </a:r>
          </a:p>
          <a:p>
            <a:endParaRPr lang="en-US" dirty="0"/>
          </a:p>
          <a:p>
            <a:r>
              <a:rPr lang="en-US" dirty="0"/>
              <a:t>Remembering: define, duplicate, list, recall, repeat, reproduce</a:t>
            </a:r>
          </a:p>
          <a:p>
            <a:endParaRPr lang="en-US" dirty="0"/>
          </a:p>
          <a:p>
            <a:r>
              <a:rPr lang="en-US" dirty="0"/>
              <a:t>Understanding: classify, describe, explain, identify, locate, select, translate, paraphrase</a:t>
            </a:r>
          </a:p>
          <a:p>
            <a:endParaRPr lang="en-US" dirty="0"/>
          </a:p>
          <a:p>
            <a:r>
              <a:rPr lang="en-US" dirty="0"/>
              <a:t>Applying: choose, demonstrate, employ, illustrate, operate, sketch, solve, write</a:t>
            </a:r>
          </a:p>
          <a:p>
            <a:endParaRPr lang="en-US" dirty="0"/>
          </a:p>
          <a:p>
            <a:r>
              <a:rPr lang="en-US" dirty="0"/>
              <a:t>Analyzing: compare, contrast, criticize, differentiate, examine, experiment, question</a:t>
            </a:r>
          </a:p>
          <a:p>
            <a:endParaRPr lang="en-US" dirty="0"/>
          </a:p>
          <a:p>
            <a:r>
              <a:rPr lang="en-US" dirty="0"/>
              <a:t>Evaluating: appraise, argue, defend, judge, evaluate</a:t>
            </a:r>
          </a:p>
          <a:p>
            <a:endParaRPr lang="en-US" dirty="0"/>
          </a:p>
          <a:p>
            <a:r>
              <a:rPr lang="en-US" dirty="0"/>
              <a:t>Creating: assemble, construct, design, develop, formulate, write</a:t>
            </a:r>
          </a:p>
        </p:txBody>
      </p:sp>
      <p:pic>
        <p:nvPicPr>
          <p:cNvPr id="4" name="Picture 3" descr="verb.png">
            <a:extLst>
              <a:ext uri="{FF2B5EF4-FFF2-40B4-BE49-F238E27FC236}">
                <a16:creationId xmlns:a16="http://schemas.microsoft.com/office/drawing/2014/main" id="{46021D69-4C22-4F4C-A9C0-32E0F7BC3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295" y="498945"/>
            <a:ext cx="2004472" cy="2004472"/>
          </a:xfrm>
          <a:prstGeom prst="rect">
            <a:avLst/>
          </a:prstGeom>
        </p:spPr>
      </p:pic>
    </p:spTree>
    <p:extLst>
      <p:ext uri="{BB962C8B-B14F-4D97-AF65-F5344CB8AC3E}">
        <p14:creationId xmlns:p14="http://schemas.microsoft.com/office/powerpoint/2010/main" val="604390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6701-8FC1-4F02-AFF8-16B67BDDCF54}"/>
              </a:ext>
            </a:extLst>
          </p:cNvPr>
          <p:cNvSpPr>
            <a:spLocks noGrp="1"/>
          </p:cNvSpPr>
          <p:nvPr>
            <p:ph type="title"/>
          </p:nvPr>
        </p:nvSpPr>
        <p:spPr/>
        <p:txBody>
          <a:bodyPr>
            <a:normAutofit fontScale="90000"/>
          </a:bodyPr>
          <a:lstStyle/>
          <a:p>
            <a:r>
              <a:rPr lang="en-US" dirty="0"/>
              <a:t>Exercise: review teaching objectives and discussion questions</a:t>
            </a:r>
            <a:br>
              <a:rPr lang="en-US" dirty="0"/>
            </a:br>
            <a:endParaRPr lang="en-US" dirty="0"/>
          </a:p>
        </p:txBody>
      </p:sp>
      <p:sp>
        <p:nvSpPr>
          <p:cNvPr id="3" name="Content Placeholder 2">
            <a:extLst>
              <a:ext uri="{FF2B5EF4-FFF2-40B4-BE49-F238E27FC236}">
                <a16:creationId xmlns:a16="http://schemas.microsoft.com/office/drawing/2014/main" id="{B7705022-E713-4C8A-91B3-55EE9C7133EB}"/>
              </a:ext>
            </a:extLst>
          </p:cNvPr>
          <p:cNvSpPr>
            <a:spLocks noGrp="1"/>
          </p:cNvSpPr>
          <p:nvPr>
            <p:ph idx="1"/>
          </p:nvPr>
        </p:nvSpPr>
        <p:spPr>
          <a:xfrm>
            <a:off x="677334" y="1993162"/>
            <a:ext cx="8596668" cy="3880773"/>
          </a:xfrm>
        </p:spPr>
        <p:txBody>
          <a:bodyPr>
            <a:normAutofit/>
          </a:bodyPr>
          <a:lstStyle/>
          <a:p>
            <a:r>
              <a:rPr lang="en-US" sz="2000" dirty="0"/>
              <a:t>Are they the same as what you brought to the classroom?</a:t>
            </a:r>
            <a:endParaRPr lang="tr-TR" sz="2000" dirty="0"/>
          </a:p>
          <a:p>
            <a:endParaRPr lang="en-US" sz="2000" dirty="0"/>
          </a:p>
          <a:p>
            <a:r>
              <a:rPr lang="en-US" sz="2000" dirty="0"/>
              <a:t>Are you using precise verbs for the teaching objectives?  </a:t>
            </a:r>
          </a:p>
          <a:p>
            <a:endParaRPr lang="tr-TR" sz="2000" dirty="0"/>
          </a:p>
          <a:p>
            <a:r>
              <a:rPr lang="en-US" sz="2000" dirty="0"/>
              <a:t>Expand the teaching note outline or map</a:t>
            </a:r>
          </a:p>
          <a:p>
            <a:endParaRPr lang="en-US" sz="2000" dirty="0"/>
          </a:p>
          <a:p>
            <a:endParaRPr lang="en-US" sz="2000" dirty="0"/>
          </a:p>
        </p:txBody>
      </p:sp>
      <p:pic>
        <p:nvPicPr>
          <p:cNvPr id="4" name="Picture 1" descr="weekly-review.jpg">
            <a:extLst>
              <a:ext uri="{FF2B5EF4-FFF2-40B4-BE49-F238E27FC236}">
                <a16:creationId xmlns:a16="http://schemas.microsoft.com/office/drawing/2014/main" id="{C953D54D-BBB5-4E8A-93DB-AB4EB7AE5CF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31098" y="4286371"/>
            <a:ext cx="2032473" cy="1650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2172346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6419-7EC4-40C1-AD90-AF85167B377A}"/>
              </a:ext>
            </a:extLst>
          </p:cNvPr>
          <p:cNvSpPr>
            <a:spLocks noGrp="1"/>
          </p:cNvSpPr>
          <p:nvPr>
            <p:ph type="title"/>
          </p:nvPr>
        </p:nvSpPr>
        <p:spPr>
          <a:xfrm>
            <a:off x="1344739" y="2876093"/>
            <a:ext cx="7757219" cy="2347320"/>
          </a:xfrm>
        </p:spPr>
        <p:txBody>
          <a:bodyPr>
            <a:normAutofit/>
          </a:bodyPr>
          <a:lstStyle/>
          <a:p>
            <a:pPr algn="ctr"/>
            <a:r>
              <a:rPr lang="tr-TR" sz="4400" b="1" dirty="0" err="1"/>
              <a:t>Building</a:t>
            </a:r>
            <a:r>
              <a:rPr lang="tr-TR" sz="4400" b="1" dirty="0"/>
              <a:t> </a:t>
            </a:r>
            <a:r>
              <a:rPr lang="tr-TR" sz="4400" b="1" dirty="0" err="1"/>
              <a:t>Block</a:t>
            </a:r>
            <a:r>
              <a:rPr lang="tr-TR" sz="4400" b="1" dirty="0"/>
              <a:t> 3:</a:t>
            </a:r>
            <a:br>
              <a:rPr lang="tr-TR" sz="4400" b="1" dirty="0"/>
            </a:br>
            <a:r>
              <a:rPr lang="tr-TR" sz="4400" b="1" dirty="0"/>
              <a:t>COMMUNICATION</a:t>
            </a:r>
          </a:p>
        </p:txBody>
      </p:sp>
    </p:spTree>
    <p:extLst>
      <p:ext uri="{BB962C8B-B14F-4D97-AF65-F5344CB8AC3E}">
        <p14:creationId xmlns:p14="http://schemas.microsoft.com/office/powerpoint/2010/main" val="1735709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359EB7-E424-4925-8511-1B7EC75ECE51}"/>
              </a:ext>
            </a:extLst>
          </p:cNvPr>
          <p:cNvPicPr>
            <a:picLocks noChangeAspect="1"/>
          </p:cNvPicPr>
          <p:nvPr/>
        </p:nvPicPr>
        <p:blipFill>
          <a:blip r:embed="rId2"/>
          <a:stretch>
            <a:fillRect/>
          </a:stretch>
        </p:blipFill>
        <p:spPr>
          <a:xfrm>
            <a:off x="2178385" y="701214"/>
            <a:ext cx="5636128" cy="4264372"/>
          </a:xfrm>
          <a:prstGeom prst="rect">
            <a:avLst/>
          </a:prstGeom>
        </p:spPr>
      </p:pic>
      <p:sp>
        <p:nvSpPr>
          <p:cNvPr id="11" name="Rectangle 10">
            <a:extLst>
              <a:ext uri="{FF2B5EF4-FFF2-40B4-BE49-F238E27FC236}">
                <a16:creationId xmlns:a16="http://schemas.microsoft.com/office/drawing/2014/main" id="{9F7D4812-804A-48F8-9A9F-84A102032891}"/>
              </a:ext>
            </a:extLst>
          </p:cNvPr>
          <p:cNvSpPr/>
          <p:nvPr/>
        </p:nvSpPr>
        <p:spPr>
          <a:xfrm>
            <a:off x="2270836" y="5358035"/>
            <a:ext cx="3760828" cy="307777"/>
          </a:xfrm>
          <a:prstGeom prst="rect">
            <a:avLst/>
          </a:prstGeom>
        </p:spPr>
        <p:txBody>
          <a:bodyPr wrap="square">
            <a:spAutoFit/>
          </a:bodyPr>
          <a:lstStyle/>
          <a:p>
            <a:pPr eaLnBrk="1" hangingPunct="1">
              <a:buNone/>
            </a:pPr>
            <a:r>
              <a:rPr lang="en-US" sz="1400" i="1" dirty="0">
                <a:latin typeface="+mn-lt"/>
              </a:rPr>
              <a:t>Source: The Case Centre statistics 2016</a:t>
            </a:r>
          </a:p>
        </p:txBody>
      </p:sp>
    </p:spTree>
    <p:extLst>
      <p:ext uri="{BB962C8B-B14F-4D97-AF65-F5344CB8AC3E}">
        <p14:creationId xmlns:p14="http://schemas.microsoft.com/office/powerpoint/2010/main" val="3119224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3D66-A45D-4745-94AF-80546A70598F}"/>
              </a:ext>
            </a:extLst>
          </p:cNvPr>
          <p:cNvSpPr>
            <a:spLocks noGrp="1"/>
          </p:cNvSpPr>
          <p:nvPr>
            <p:ph type="title"/>
          </p:nvPr>
        </p:nvSpPr>
        <p:spPr/>
        <p:txBody>
          <a:bodyPr>
            <a:normAutofit/>
          </a:bodyPr>
          <a:lstStyle/>
          <a:p>
            <a:r>
              <a:rPr lang="en-US" dirty="0"/>
              <a:t>Case writing style</a:t>
            </a:r>
            <a:br>
              <a:rPr lang="en-US" dirty="0"/>
            </a:br>
            <a:endParaRPr lang="en-US" dirty="0"/>
          </a:p>
        </p:txBody>
      </p:sp>
      <p:sp>
        <p:nvSpPr>
          <p:cNvPr id="3" name="Content Placeholder 2">
            <a:extLst>
              <a:ext uri="{FF2B5EF4-FFF2-40B4-BE49-F238E27FC236}">
                <a16:creationId xmlns:a16="http://schemas.microsoft.com/office/drawing/2014/main" id="{F04A75D8-3541-4479-BFB6-351B252B441F}"/>
              </a:ext>
            </a:extLst>
          </p:cNvPr>
          <p:cNvSpPr>
            <a:spLocks noGrp="1"/>
          </p:cNvSpPr>
          <p:nvPr>
            <p:ph idx="1"/>
          </p:nvPr>
        </p:nvSpPr>
        <p:spPr>
          <a:xfrm>
            <a:off x="677334" y="1635617"/>
            <a:ext cx="8596668" cy="4405745"/>
          </a:xfrm>
        </p:spPr>
        <p:txBody>
          <a:bodyPr>
            <a:normAutofit fontScale="92500" lnSpcReduction="10000"/>
          </a:bodyPr>
          <a:lstStyle/>
          <a:p>
            <a:r>
              <a:rPr lang="en-US" dirty="0"/>
              <a:t>Objective, maintain authority</a:t>
            </a:r>
          </a:p>
          <a:p>
            <a:r>
              <a:rPr lang="en-US" dirty="0"/>
              <a:t>Concise, direct</a:t>
            </a:r>
          </a:p>
          <a:p>
            <a:r>
              <a:rPr lang="en-US" dirty="0"/>
              <a:t>Avoid jargon and technical terms</a:t>
            </a:r>
          </a:p>
          <a:p>
            <a:r>
              <a:rPr lang="en-US" dirty="0"/>
              <a:t>Try to keep paragraphs and sections to a reasonable length</a:t>
            </a:r>
          </a:p>
          <a:p>
            <a:r>
              <a:rPr lang="en-US" dirty="0"/>
              <a:t>A paragraph covers one point</a:t>
            </a:r>
          </a:p>
          <a:p>
            <a:r>
              <a:rPr lang="en-US" dirty="0"/>
              <a:t>Be careful with details (only when you want to emphasize)</a:t>
            </a:r>
          </a:p>
          <a:p>
            <a:r>
              <a:rPr lang="en-US" dirty="0"/>
              <a:t>Not too many quotes </a:t>
            </a:r>
          </a:p>
          <a:p>
            <a:r>
              <a:rPr lang="en-US" dirty="0"/>
              <a:t>Quotes not too long (</a:t>
            </a:r>
            <a:r>
              <a:rPr lang="en-US" dirty="0" err="1"/>
              <a:t>judgemental</a:t>
            </a:r>
            <a:r>
              <a:rPr lang="en-US" dirty="0"/>
              <a:t>/emotional phrases in quotes; show personality; permission to use them)</a:t>
            </a:r>
          </a:p>
          <a:p>
            <a:r>
              <a:rPr lang="en-US" dirty="0"/>
              <a:t>Avoid repetitions </a:t>
            </a:r>
          </a:p>
          <a:p>
            <a:r>
              <a:rPr lang="en-US" dirty="0"/>
              <a:t>Provide no analysis or lessons learned</a:t>
            </a:r>
          </a:p>
          <a:p>
            <a:r>
              <a:rPr lang="en-US" dirty="0"/>
              <a:t>Short case preferred (no more than 5000 words)</a:t>
            </a:r>
          </a:p>
          <a:p>
            <a:endParaRPr lang="en-US" dirty="0"/>
          </a:p>
        </p:txBody>
      </p:sp>
      <p:pic>
        <p:nvPicPr>
          <p:cNvPr id="4" name="Picture 1">
            <a:extLst>
              <a:ext uri="{FF2B5EF4-FFF2-40B4-BE49-F238E27FC236}">
                <a16:creationId xmlns:a16="http://schemas.microsoft.com/office/drawing/2014/main" id="{9CACB47A-225C-493D-BBD0-4F5053B6E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5" y="816638"/>
            <a:ext cx="3168650" cy="2300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2085263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AC61-1663-4A71-8CC5-840BE1CE68B9}"/>
              </a:ext>
            </a:extLst>
          </p:cNvPr>
          <p:cNvSpPr>
            <a:spLocks noGrp="1"/>
          </p:cNvSpPr>
          <p:nvPr>
            <p:ph type="title"/>
          </p:nvPr>
        </p:nvSpPr>
        <p:spPr/>
        <p:txBody>
          <a:bodyPr>
            <a:normAutofit/>
          </a:bodyPr>
          <a:lstStyle/>
          <a:p>
            <a:r>
              <a:rPr lang="en-US" dirty="0"/>
              <a:t>Case writing conventions</a:t>
            </a:r>
            <a:br>
              <a:rPr lang="en-US" dirty="0"/>
            </a:br>
            <a:endParaRPr lang="en-US" dirty="0"/>
          </a:p>
        </p:txBody>
      </p:sp>
      <p:sp>
        <p:nvSpPr>
          <p:cNvPr id="3" name="Content Placeholder 2">
            <a:extLst>
              <a:ext uri="{FF2B5EF4-FFF2-40B4-BE49-F238E27FC236}">
                <a16:creationId xmlns:a16="http://schemas.microsoft.com/office/drawing/2014/main" id="{02BA7F7F-4B9C-4114-8A8D-78C94170EDF2}"/>
              </a:ext>
            </a:extLst>
          </p:cNvPr>
          <p:cNvSpPr>
            <a:spLocks noGrp="1"/>
          </p:cNvSpPr>
          <p:nvPr>
            <p:ph idx="1"/>
          </p:nvPr>
        </p:nvSpPr>
        <p:spPr>
          <a:xfrm>
            <a:off x="677334" y="1931763"/>
            <a:ext cx="8596668" cy="3880773"/>
          </a:xfrm>
        </p:spPr>
        <p:txBody>
          <a:bodyPr>
            <a:normAutofit/>
          </a:bodyPr>
          <a:lstStyle/>
          <a:p>
            <a:r>
              <a:rPr lang="en-US" sz="2400" dirty="0"/>
              <a:t>Past tense</a:t>
            </a:r>
          </a:p>
          <a:p>
            <a:r>
              <a:rPr lang="en-US" sz="2400" dirty="0"/>
              <a:t>Refer to actors by last names</a:t>
            </a:r>
          </a:p>
          <a:p>
            <a:r>
              <a:rPr lang="en-US" sz="2400" dirty="0"/>
              <a:t>Don’t capitalize position titles</a:t>
            </a:r>
          </a:p>
          <a:p>
            <a:r>
              <a:rPr lang="en-US" sz="2400" dirty="0"/>
              <a:t>Use headings and sections titles </a:t>
            </a:r>
          </a:p>
          <a:p>
            <a:r>
              <a:rPr lang="en-US" sz="2400" dirty="0"/>
              <a:t>Number exhibits and refer to them within the text at appropriate points</a:t>
            </a:r>
          </a:p>
          <a:p>
            <a:r>
              <a:rPr lang="en-US" sz="2400" dirty="0"/>
              <a:t>Using appendices for information not part of the case story</a:t>
            </a:r>
          </a:p>
        </p:txBody>
      </p:sp>
      <p:pic>
        <p:nvPicPr>
          <p:cNvPr id="4" name="Picture 1" descr="images-2.jpeg">
            <a:extLst>
              <a:ext uri="{FF2B5EF4-FFF2-40B4-BE49-F238E27FC236}">
                <a16:creationId xmlns:a16="http://schemas.microsoft.com/office/drawing/2014/main" id="{4B9E7414-0AB4-4D1E-95CD-6861EA9BD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863" y="681831"/>
            <a:ext cx="2497137" cy="24971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129607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nh-more-important-than-gdp-1.jpg">
            <a:extLst>
              <a:ext uri="{FF2B5EF4-FFF2-40B4-BE49-F238E27FC236}">
                <a16:creationId xmlns:a16="http://schemas.microsoft.com/office/drawing/2014/main" id="{2A94A263-0CFF-4E32-970C-8409F023F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40" y="206106"/>
            <a:ext cx="8128000" cy="5422900"/>
          </a:xfrm>
          <a:prstGeom prst="rect">
            <a:avLst/>
          </a:prstGeom>
          <a:effectLst/>
        </p:spPr>
      </p:pic>
    </p:spTree>
    <p:extLst>
      <p:ext uri="{BB962C8B-B14F-4D97-AF65-F5344CB8AC3E}">
        <p14:creationId xmlns:p14="http://schemas.microsoft.com/office/powerpoint/2010/main" val="3268115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B585-A11B-4662-84C1-B84BF6DF1B7F}"/>
              </a:ext>
            </a:extLst>
          </p:cNvPr>
          <p:cNvSpPr>
            <a:spLocks noGrp="1"/>
          </p:cNvSpPr>
          <p:nvPr>
            <p:ph type="title"/>
          </p:nvPr>
        </p:nvSpPr>
        <p:spPr/>
        <p:txBody>
          <a:bodyPr>
            <a:normAutofit/>
          </a:bodyPr>
          <a:lstStyle/>
          <a:p>
            <a:r>
              <a:rPr lang="en-US" dirty="0"/>
              <a:t>Edit the case</a:t>
            </a:r>
            <a:br>
              <a:rPr lang="en-US" dirty="0"/>
            </a:br>
            <a:endParaRPr lang="en-US" dirty="0"/>
          </a:p>
        </p:txBody>
      </p:sp>
      <p:sp>
        <p:nvSpPr>
          <p:cNvPr id="3" name="Content Placeholder 2">
            <a:extLst>
              <a:ext uri="{FF2B5EF4-FFF2-40B4-BE49-F238E27FC236}">
                <a16:creationId xmlns:a16="http://schemas.microsoft.com/office/drawing/2014/main" id="{00619DF9-2882-413E-B29A-BFC5B047B1D1}"/>
              </a:ext>
            </a:extLst>
          </p:cNvPr>
          <p:cNvSpPr>
            <a:spLocks noGrp="1"/>
          </p:cNvSpPr>
          <p:nvPr>
            <p:ph idx="1"/>
          </p:nvPr>
        </p:nvSpPr>
        <p:spPr>
          <a:xfrm>
            <a:off x="677334" y="1622739"/>
            <a:ext cx="8596668" cy="4418624"/>
          </a:xfrm>
        </p:spPr>
        <p:txBody>
          <a:bodyPr>
            <a:normAutofit/>
          </a:bodyPr>
          <a:lstStyle/>
          <a:p>
            <a:r>
              <a:rPr lang="en-US" sz="2000" dirty="0"/>
              <a:t>Work backward from teaching objectives, discussion questions and potential solutions. Does the case include enough material to address them? </a:t>
            </a:r>
          </a:p>
          <a:p>
            <a:r>
              <a:rPr lang="en-US" sz="2000" dirty="0"/>
              <a:t>Is there enough information to support multiple interpretations?</a:t>
            </a:r>
          </a:p>
          <a:p>
            <a:r>
              <a:rPr lang="en-US" sz="2000" dirty="0"/>
              <a:t>Is the shape or direction of the case always clear? Or is it muddied by needless detail?</a:t>
            </a:r>
          </a:p>
          <a:p>
            <a:r>
              <a:rPr lang="en-US" sz="2000" dirty="0"/>
              <a:t>Is the text easy to read? </a:t>
            </a:r>
          </a:p>
        </p:txBody>
      </p:sp>
      <p:pic>
        <p:nvPicPr>
          <p:cNvPr id="4" name="Picture 1" descr="countdown_film.jpg">
            <a:extLst>
              <a:ext uri="{FF2B5EF4-FFF2-40B4-BE49-F238E27FC236}">
                <a16:creationId xmlns:a16="http://schemas.microsoft.com/office/drawing/2014/main" id="{6C565C5A-D59C-47EE-B4E6-731681FAEA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60739" y="3888466"/>
            <a:ext cx="2669012" cy="21528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3569441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C9AE-0567-431B-8A3E-CB56494D67BB}"/>
              </a:ext>
            </a:extLst>
          </p:cNvPr>
          <p:cNvSpPr>
            <a:spLocks noGrp="1"/>
          </p:cNvSpPr>
          <p:nvPr>
            <p:ph type="title"/>
          </p:nvPr>
        </p:nvSpPr>
        <p:spPr/>
        <p:txBody>
          <a:bodyPr>
            <a:normAutofit/>
          </a:bodyPr>
          <a:lstStyle/>
          <a:p>
            <a:r>
              <a:rPr lang="en-US" dirty="0"/>
              <a:t>What makes a good teaching case?</a:t>
            </a:r>
            <a:br>
              <a:rPr lang="en-US" dirty="0"/>
            </a:br>
            <a:endParaRPr lang="en-US" dirty="0"/>
          </a:p>
        </p:txBody>
      </p:sp>
      <p:sp>
        <p:nvSpPr>
          <p:cNvPr id="3" name="Content Placeholder 2">
            <a:extLst>
              <a:ext uri="{FF2B5EF4-FFF2-40B4-BE49-F238E27FC236}">
                <a16:creationId xmlns:a16="http://schemas.microsoft.com/office/drawing/2014/main" id="{24D5BAD0-3A4D-465E-92B7-195650749A9B}"/>
              </a:ext>
            </a:extLst>
          </p:cNvPr>
          <p:cNvSpPr>
            <a:spLocks noGrp="1"/>
          </p:cNvSpPr>
          <p:nvPr>
            <p:ph idx="1"/>
          </p:nvPr>
        </p:nvSpPr>
        <p:spPr>
          <a:xfrm>
            <a:off x="677334" y="1635617"/>
            <a:ext cx="8596668" cy="4405745"/>
          </a:xfrm>
        </p:spPr>
        <p:txBody>
          <a:bodyPr>
            <a:normAutofit/>
          </a:bodyPr>
          <a:lstStyle/>
          <a:p>
            <a:r>
              <a:rPr lang="en-US" dirty="0"/>
              <a:t>A case, not just a story</a:t>
            </a:r>
          </a:p>
          <a:p>
            <a:r>
              <a:rPr lang="en-US" dirty="0"/>
              <a:t>Fresh topic</a:t>
            </a:r>
          </a:p>
          <a:p>
            <a:r>
              <a:rPr lang="en-US" dirty="0"/>
              <a:t>Relevant, important issue</a:t>
            </a:r>
          </a:p>
          <a:p>
            <a:r>
              <a:rPr lang="en-US" dirty="0"/>
              <a:t>Objective, in perspective</a:t>
            </a:r>
          </a:p>
          <a:p>
            <a:r>
              <a:rPr lang="en-US" dirty="0"/>
              <a:t>Just enough information (</a:t>
            </a:r>
            <a:r>
              <a:rPr lang="en-US" dirty="0">
                <a:solidFill>
                  <a:srgbClr val="C00000"/>
                </a:solidFill>
              </a:rPr>
              <a:t>red herrings</a:t>
            </a:r>
            <a:r>
              <a:rPr lang="en-US" dirty="0"/>
              <a:t>)</a:t>
            </a:r>
          </a:p>
          <a:p>
            <a:r>
              <a:rPr lang="en-US" dirty="0"/>
              <a:t>Broad enough to allow generalization </a:t>
            </a:r>
          </a:p>
          <a:p>
            <a:r>
              <a:rPr lang="en-US" dirty="0"/>
              <a:t>Specific enough to allow thorough exploration</a:t>
            </a:r>
          </a:p>
          <a:p>
            <a:r>
              <a:rPr lang="en-US" dirty="0"/>
              <a:t>Personal touch</a:t>
            </a:r>
          </a:p>
          <a:p>
            <a:r>
              <a:rPr lang="en-US" dirty="0"/>
              <a:t>Contrasts, tensions, controversy, or other dramatic elements</a:t>
            </a:r>
          </a:p>
          <a:p>
            <a:r>
              <a:rPr lang="en-US" dirty="0"/>
              <a:t>Well structured and easy to read </a:t>
            </a:r>
          </a:p>
          <a:p>
            <a:r>
              <a:rPr lang="en-US" dirty="0"/>
              <a:t>Have layers (immediate and root issues)</a:t>
            </a:r>
          </a:p>
        </p:txBody>
      </p:sp>
    </p:spTree>
    <p:extLst>
      <p:ext uri="{BB962C8B-B14F-4D97-AF65-F5344CB8AC3E}">
        <p14:creationId xmlns:p14="http://schemas.microsoft.com/office/powerpoint/2010/main" val="395560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56C3-15C2-4824-BE14-BA7D9FC4AA71}"/>
              </a:ext>
            </a:extLst>
          </p:cNvPr>
          <p:cNvSpPr>
            <a:spLocks noGrp="1"/>
          </p:cNvSpPr>
          <p:nvPr>
            <p:ph type="title"/>
          </p:nvPr>
        </p:nvSpPr>
        <p:spPr>
          <a:xfrm>
            <a:off x="516954" y="530572"/>
            <a:ext cx="8917427" cy="1320800"/>
          </a:xfrm>
        </p:spPr>
        <p:txBody>
          <a:bodyPr/>
          <a:lstStyle/>
          <a:p>
            <a:r>
              <a:rPr lang="en-US" dirty="0"/>
              <a:t>What makes a popular case worldwide?</a:t>
            </a:r>
          </a:p>
        </p:txBody>
      </p:sp>
      <p:sp>
        <p:nvSpPr>
          <p:cNvPr id="3" name="Content Placeholder 2">
            <a:extLst>
              <a:ext uri="{FF2B5EF4-FFF2-40B4-BE49-F238E27FC236}">
                <a16:creationId xmlns:a16="http://schemas.microsoft.com/office/drawing/2014/main" id="{5B85BE48-FD36-4E1D-A062-AE3A3198AEA9}"/>
              </a:ext>
            </a:extLst>
          </p:cNvPr>
          <p:cNvSpPr>
            <a:spLocks noGrp="1"/>
          </p:cNvSpPr>
          <p:nvPr>
            <p:ph idx="1"/>
          </p:nvPr>
        </p:nvSpPr>
        <p:spPr>
          <a:xfrm>
            <a:off x="677334" y="2188694"/>
            <a:ext cx="8596668" cy="3747752"/>
          </a:xfrm>
        </p:spPr>
        <p:txBody>
          <a:bodyPr>
            <a:normAutofit/>
          </a:bodyPr>
          <a:lstStyle/>
          <a:p>
            <a:r>
              <a:rPr lang="en-US" dirty="0"/>
              <a:t>Cases with a simple and clear focus</a:t>
            </a:r>
          </a:p>
          <a:p>
            <a:r>
              <a:rPr lang="en-US" dirty="0"/>
              <a:t>A hot topic with broad relevance </a:t>
            </a:r>
          </a:p>
          <a:p>
            <a:r>
              <a:rPr lang="en-US" dirty="0"/>
              <a:t>Shorter cases (10 pages or fewer)</a:t>
            </a:r>
          </a:p>
          <a:p>
            <a:r>
              <a:rPr lang="en-US" dirty="0"/>
              <a:t>Cases about emerging economies</a:t>
            </a:r>
          </a:p>
          <a:p>
            <a:r>
              <a:rPr lang="en-US" dirty="0"/>
              <a:t>Cases besides teaching notes that also have concrete assignment questions or exercises</a:t>
            </a:r>
          </a:p>
          <a:p>
            <a:r>
              <a:rPr lang="en-US" dirty="0"/>
              <a:t>Role plays and exercises (instructions have to be very clear).</a:t>
            </a:r>
          </a:p>
          <a:p>
            <a:pPr marL="0" indent="0">
              <a:buNone/>
            </a:pPr>
            <a:endParaRPr lang="en-US" dirty="0"/>
          </a:p>
          <a:p>
            <a:pPr marL="0" indent="0" algn="ctr">
              <a:buNone/>
            </a:pPr>
            <a:r>
              <a:rPr lang="en-US" dirty="0"/>
              <a:t>www.thecasecentre.org</a:t>
            </a:r>
          </a:p>
          <a:p>
            <a:endParaRPr lang="en-US" dirty="0"/>
          </a:p>
        </p:txBody>
      </p:sp>
      <p:pic>
        <p:nvPicPr>
          <p:cNvPr id="4" name="Picture 1" descr="sales.jpg">
            <a:extLst>
              <a:ext uri="{FF2B5EF4-FFF2-40B4-BE49-F238E27FC236}">
                <a16:creationId xmlns:a16="http://schemas.microsoft.com/office/drawing/2014/main" id="{40E93511-B3CA-414C-A167-B1779AAA8A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1980" y="1514050"/>
            <a:ext cx="2416175" cy="1812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70319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7E62-D39C-4247-9FC9-936DB2B1C23C}"/>
              </a:ext>
            </a:extLst>
          </p:cNvPr>
          <p:cNvSpPr>
            <a:spLocks noGrp="1"/>
          </p:cNvSpPr>
          <p:nvPr>
            <p:ph type="title"/>
          </p:nvPr>
        </p:nvSpPr>
        <p:spPr/>
        <p:txBody>
          <a:bodyPr>
            <a:normAutofit/>
          </a:bodyPr>
          <a:lstStyle/>
          <a:p>
            <a:r>
              <a:rPr lang="en-US" dirty="0"/>
              <a:t>Case: common pitfalls</a:t>
            </a:r>
            <a:br>
              <a:rPr lang="en-US" dirty="0"/>
            </a:br>
            <a:endParaRPr lang="en-US" dirty="0"/>
          </a:p>
        </p:txBody>
      </p:sp>
      <p:sp>
        <p:nvSpPr>
          <p:cNvPr id="3" name="Content Placeholder 2">
            <a:extLst>
              <a:ext uri="{FF2B5EF4-FFF2-40B4-BE49-F238E27FC236}">
                <a16:creationId xmlns:a16="http://schemas.microsoft.com/office/drawing/2014/main" id="{8C49F7AB-9271-4BAD-8D4F-F47A3AF235BA}"/>
              </a:ext>
            </a:extLst>
          </p:cNvPr>
          <p:cNvSpPr>
            <a:spLocks noGrp="1"/>
          </p:cNvSpPr>
          <p:nvPr>
            <p:ph idx="1"/>
          </p:nvPr>
        </p:nvSpPr>
        <p:spPr>
          <a:xfrm>
            <a:off x="677334" y="1803043"/>
            <a:ext cx="8596668" cy="4238320"/>
          </a:xfrm>
        </p:spPr>
        <p:txBody>
          <a:bodyPr/>
          <a:lstStyle/>
          <a:p>
            <a:r>
              <a:rPr lang="en-US" dirty="0"/>
              <a:t>No clear focus</a:t>
            </a:r>
          </a:p>
          <a:p>
            <a:r>
              <a:rPr lang="en-US" dirty="0"/>
              <a:t>Too much detail</a:t>
            </a:r>
          </a:p>
          <a:p>
            <a:r>
              <a:rPr lang="en-US" dirty="0"/>
              <a:t>Lack of structure</a:t>
            </a:r>
          </a:p>
          <a:p>
            <a:r>
              <a:rPr lang="en-US" dirty="0"/>
              <a:t>Lack of context</a:t>
            </a:r>
          </a:p>
          <a:p>
            <a:r>
              <a:rPr lang="en-US" dirty="0"/>
              <a:t>Unspecified actors</a:t>
            </a:r>
          </a:p>
          <a:p>
            <a:r>
              <a:rPr lang="en-US" dirty="0"/>
              <a:t>No controversy</a:t>
            </a:r>
          </a:p>
          <a:p>
            <a:r>
              <a:rPr lang="en-US" dirty="0"/>
              <a:t>Many jargons </a:t>
            </a:r>
          </a:p>
          <a:p>
            <a:r>
              <a:rPr lang="en-US" dirty="0"/>
              <a:t>Acronyms not spelled out</a:t>
            </a:r>
          </a:p>
          <a:p>
            <a:r>
              <a:rPr lang="en-US" dirty="0"/>
              <a:t>Theories in the case</a:t>
            </a:r>
          </a:p>
          <a:p>
            <a:endParaRPr lang="en-US" dirty="0"/>
          </a:p>
        </p:txBody>
      </p:sp>
      <p:pic>
        <p:nvPicPr>
          <p:cNvPr id="4" name="Picture 1" descr="pitfall.jpg">
            <a:extLst>
              <a:ext uri="{FF2B5EF4-FFF2-40B4-BE49-F238E27FC236}">
                <a16:creationId xmlns:a16="http://schemas.microsoft.com/office/drawing/2014/main" id="{AEE13984-6E24-42A5-BE6E-A71B88176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761" y="2217737"/>
            <a:ext cx="3659188" cy="2422525"/>
          </a:xfrm>
          <a:prstGeom prst="rect">
            <a:avLst/>
          </a:prstGeom>
          <a:ln>
            <a:noFill/>
          </a:ln>
          <a:effectLst>
            <a:softEdge rad="112500"/>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3040820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E272-538F-4B10-9C69-B35C4B1EA6DF}"/>
              </a:ext>
            </a:extLst>
          </p:cNvPr>
          <p:cNvSpPr>
            <a:spLocks noGrp="1"/>
          </p:cNvSpPr>
          <p:nvPr>
            <p:ph type="title"/>
          </p:nvPr>
        </p:nvSpPr>
        <p:spPr/>
        <p:txBody>
          <a:bodyPr/>
          <a:lstStyle/>
          <a:p>
            <a:r>
              <a:rPr lang="tr-TR" dirty="0" err="1"/>
              <a:t>Teaching</a:t>
            </a:r>
            <a:r>
              <a:rPr lang="tr-TR" dirty="0"/>
              <a:t> </a:t>
            </a:r>
            <a:r>
              <a:rPr lang="tr-TR" dirty="0" err="1"/>
              <a:t>note</a:t>
            </a:r>
            <a:r>
              <a:rPr lang="tr-TR" dirty="0"/>
              <a:t>: </a:t>
            </a:r>
            <a:r>
              <a:rPr lang="tr-TR" dirty="0" err="1"/>
              <a:t>common</a:t>
            </a:r>
            <a:r>
              <a:rPr lang="tr-TR" dirty="0"/>
              <a:t> </a:t>
            </a:r>
            <a:r>
              <a:rPr lang="tr-TR" dirty="0" err="1"/>
              <a:t>pitfalls</a:t>
            </a:r>
            <a:br>
              <a:rPr lang="en-US" dirty="0"/>
            </a:br>
            <a:endParaRPr lang="en-US" dirty="0"/>
          </a:p>
        </p:txBody>
      </p:sp>
      <p:sp>
        <p:nvSpPr>
          <p:cNvPr id="3" name="Content Placeholder 2">
            <a:extLst>
              <a:ext uri="{FF2B5EF4-FFF2-40B4-BE49-F238E27FC236}">
                <a16:creationId xmlns:a16="http://schemas.microsoft.com/office/drawing/2014/main" id="{19F45594-F70E-4CA9-A0AF-0DDDA1F5AA83}"/>
              </a:ext>
            </a:extLst>
          </p:cNvPr>
          <p:cNvSpPr>
            <a:spLocks noGrp="1"/>
          </p:cNvSpPr>
          <p:nvPr>
            <p:ph idx="1"/>
          </p:nvPr>
        </p:nvSpPr>
        <p:spPr>
          <a:xfrm>
            <a:off x="677334" y="1648497"/>
            <a:ext cx="8596668" cy="4392866"/>
          </a:xfrm>
        </p:spPr>
        <p:txBody>
          <a:bodyPr/>
          <a:lstStyle/>
          <a:p>
            <a:r>
              <a:rPr lang="en-US" dirty="0"/>
              <a:t>Skimpy</a:t>
            </a:r>
          </a:p>
          <a:p>
            <a:r>
              <a:rPr lang="en-US" dirty="0"/>
              <a:t>Too general teaching objectives</a:t>
            </a:r>
          </a:p>
          <a:p>
            <a:r>
              <a:rPr lang="en-US" dirty="0"/>
              <a:t>Too many or too few teaching objectives</a:t>
            </a:r>
          </a:p>
          <a:p>
            <a:r>
              <a:rPr lang="en-US" dirty="0"/>
              <a:t>Case analysis doesn’t match case content</a:t>
            </a:r>
          </a:p>
          <a:p>
            <a:r>
              <a:rPr lang="en-US" dirty="0"/>
              <a:t>Case analysis copy &amp; paste from the case </a:t>
            </a:r>
          </a:p>
          <a:p>
            <a:r>
              <a:rPr lang="en-US" dirty="0"/>
              <a:t>Not enough open or closed questions</a:t>
            </a:r>
          </a:p>
          <a:p>
            <a:r>
              <a:rPr lang="en-US" dirty="0"/>
              <a:t>Not enough controversial questions </a:t>
            </a:r>
          </a:p>
          <a:p>
            <a:r>
              <a:rPr lang="en-US" dirty="0"/>
              <a:t>Discussing a theory without a purpose</a:t>
            </a:r>
          </a:p>
          <a:p>
            <a:r>
              <a:rPr lang="en-US" dirty="0"/>
              <a:t>No answers, pointers, or analytical tools provided</a:t>
            </a:r>
          </a:p>
          <a:p>
            <a:endParaRPr lang="en-US" dirty="0"/>
          </a:p>
        </p:txBody>
      </p:sp>
      <p:pic>
        <p:nvPicPr>
          <p:cNvPr id="4" name="Picture 3" descr="Pitfall.png">
            <a:extLst>
              <a:ext uri="{FF2B5EF4-FFF2-40B4-BE49-F238E27FC236}">
                <a16:creationId xmlns:a16="http://schemas.microsoft.com/office/drawing/2014/main" id="{4F241872-8B34-42FE-8AE3-D2E4C5E04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163" y="1648497"/>
            <a:ext cx="2919839" cy="25690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26167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3FA044-46C6-40CF-928D-65BEDEDBBAE2}"/>
              </a:ext>
            </a:extLst>
          </p:cNvPr>
          <p:cNvSpPr>
            <a:spLocks noGrp="1"/>
          </p:cNvSpPr>
          <p:nvPr>
            <p:ph idx="1"/>
          </p:nvPr>
        </p:nvSpPr>
        <p:spPr>
          <a:xfrm>
            <a:off x="677335" y="824249"/>
            <a:ext cx="3534058" cy="5217114"/>
          </a:xfrm>
        </p:spPr>
        <p:txBody>
          <a:bodyPr>
            <a:normAutofit/>
          </a:bodyPr>
          <a:lstStyle/>
          <a:p>
            <a:pPr marL="0" indent="0">
              <a:buNone/>
            </a:pPr>
            <a:r>
              <a:rPr lang="en-US" dirty="0">
                <a:solidFill>
                  <a:schemeClr val="accent2">
                    <a:lumMod val="75000"/>
                  </a:schemeClr>
                </a:solidFill>
              </a:rPr>
              <a:t>Don’t Use</a:t>
            </a:r>
          </a:p>
          <a:p>
            <a:pPr marL="0" indent="0">
              <a:buNone/>
            </a:pPr>
            <a:r>
              <a:rPr lang="tr-TR" dirty="0" err="1"/>
              <a:t>occurrence</a:t>
            </a:r>
            <a:endParaRPr lang="tr-TR" dirty="0"/>
          </a:p>
          <a:p>
            <a:pPr marL="0" indent="0">
              <a:buNone/>
            </a:pPr>
            <a:r>
              <a:rPr lang="tr-TR" dirty="0" err="1"/>
              <a:t>infrequent</a:t>
            </a:r>
            <a:endParaRPr lang="tr-TR" dirty="0"/>
          </a:p>
          <a:p>
            <a:pPr marL="0" indent="0">
              <a:buNone/>
            </a:pPr>
            <a:r>
              <a:rPr lang="tr-TR" dirty="0"/>
              <a:t>in </a:t>
            </a:r>
            <a:r>
              <a:rPr lang="tr-TR" dirty="0" err="1"/>
              <a:t>view</a:t>
            </a:r>
            <a:r>
              <a:rPr lang="tr-TR" dirty="0"/>
              <a:t> of </a:t>
            </a:r>
            <a:r>
              <a:rPr lang="tr-TR" dirty="0" err="1"/>
              <a:t>that</a:t>
            </a:r>
            <a:endParaRPr lang="tr-TR" dirty="0"/>
          </a:p>
          <a:p>
            <a:pPr marL="0" indent="0">
              <a:buNone/>
            </a:pPr>
            <a:r>
              <a:rPr lang="tr-TR" dirty="0"/>
              <a:t>a </a:t>
            </a:r>
            <a:r>
              <a:rPr lang="tr-TR" dirty="0" err="1"/>
              <a:t>majority</a:t>
            </a:r>
            <a:r>
              <a:rPr lang="tr-TR" dirty="0"/>
              <a:t> of</a:t>
            </a:r>
            <a:endParaRPr lang="en-US" dirty="0"/>
          </a:p>
          <a:p>
            <a:pPr marL="0" indent="0">
              <a:buNone/>
            </a:pPr>
            <a:r>
              <a:rPr lang="tr-TR" dirty="0" err="1"/>
              <a:t>take</a:t>
            </a:r>
            <a:r>
              <a:rPr lang="tr-TR" dirty="0"/>
              <a:t> </a:t>
            </a:r>
            <a:r>
              <a:rPr lang="tr-TR" dirty="0" err="1"/>
              <a:t>into</a:t>
            </a:r>
            <a:r>
              <a:rPr lang="tr-TR" dirty="0"/>
              <a:t> </a:t>
            </a:r>
            <a:r>
              <a:rPr lang="tr-TR" dirty="0" err="1"/>
              <a:t>consideration</a:t>
            </a:r>
            <a:endParaRPr lang="en-US" dirty="0"/>
          </a:p>
          <a:p>
            <a:pPr marL="0" indent="0">
              <a:buNone/>
            </a:pPr>
            <a:r>
              <a:rPr lang="tr-TR" dirty="0" err="1"/>
              <a:t>orientated</a:t>
            </a:r>
            <a:r>
              <a:rPr lang="en-US" dirty="0"/>
              <a:t>	</a:t>
            </a:r>
          </a:p>
          <a:p>
            <a:pPr marL="0" indent="0">
              <a:buNone/>
            </a:pPr>
            <a:r>
              <a:rPr lang="tr-TR" dirty="0" err="1"/>
              <a:t>preventative</a:t>
            </a:r>
            <a:endParaRPr lang="en-US" dirty="0"/>
          </a:p>
          <a:p>
            <a:pPr marL="0" indent="0">
              <a:buNone/>
            </a:pPr>
            <a:r>
              <a:rPr lang="tr-TR" dirty="0" err="1"/>
              <a:t>basic</a:t>
            </a:r>
            <a:r>
              <a:rPr lang="tr-TR" dirty="0"/>
              <a:t> </a:t>
            </a:r>
            <a:r>
              <a:rPr lang="tr-TR" dirty="0" err="1"/>
              <a:t>principles</a:t>
            </a:r>
            <a:endParaRPr lang="en-US" dirty="0"/>
          </a:p>
          <a:p>
            <a:pPr marL="0" indent="0">
              <a:buNone/>
            </a:pPr>
            <a:r>
              <a:rPr lang="tr-TR" dirty="0" err="1"/>
              <a:t>consensus</a:t>
            </a:r>
            <a:r>
              <a:rPr lang="tr-TR" dirty="0"/>
              <a:t> of </a:t>
            </a:r>
            <a:r>
              <a:rPr lang="tr-TR" dirty="0" err="1"/>
              <a:t>opinion</a:t>
            </a:r>
            <a:endParaRPr lang="en-US" dirty="0"/>
          </a:p>
          <a:p>
            <a:pPr marL="0" indent="0">
              <a:buNone/>
            </a:pPr>
            <a:r>
              <a:rPr lang="tr-TR" dirty="0" err="1"/>
              <a:t>personal</a:t>
            </a:r>
            <a:r>
              <a:rPr lang="tr-TR" dirty="0"/>
              <a:t> </a:t>
            </a:r>
            <a:r>
              <a:rPr lang="tr-TR" dirty="0" err="1"/>
              <a:t>opinion</a:t>
            </a:r>
            <a:endParaRPr lang="en-US" dirty="0"/>
          </a:p>
          <a:p>
            <a:endParaRPr lang="en-US" dirty="0"/>
          </a:p>
        </p:txBody>
      </p:sp>
      <p:sp>
        <p:nvSpPr>
          <p:cNvPr id="4" name="Content Placeholder 2">
            <a:extLst>
              <a:ext uri="{FF2B5EF4-FFF2-40B4-BE49-F238E27FC236}">
                <a16:creationId xmlns:a16="http://schemas.microsoft.com/office/drawing/2014/main" id="{0E2EEE4B-43AE-4251-BA0A-905B45A075E6}"/>
              </a:ext>
            </a:extLst>
          </p:cNvPr>
          <p:cNvSpPr txBox="1">
            <a:spLocks/>
          </p:cNvSpPr>
          <p:nvPr/>
        </p:nvSpPr>
        <p:spPr>
          <a:xfrm>
            <a:off x="3751092" y="816637"/>
            <a:ext cx="4229517" cy="52171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accent2">
                    <a:lumMod val="75000"/>
                  </a:schemeClr>
                </a:solidFill>
              </a:rPr>
              <a:t>Use</a:t>
            </a:r>
            <a:endParaRPr lang="en-US" dirty="0"/>
          </a:p>
          <a:p>
            <a:pPr marL="0" indent="0">
              <a:buNone/>
            </a:pPr>
            <a:r>
              <a:rPr lang="tr-TR" dirty="0" err="1"/>
              <a:t>event</a:t>
            </a:r>
            <a:endParaRPr lang="en-US" dirty="0"/>
          </a:p>
          <a:p>
            <a:pPr marL="0" indent="0">
              <a:buNone/>
            </a:pPr>
            <a:r>
              <a:rPr lang="tr-TR" dirty="0" err="1"/>
              <a:t>rare</a:t>
            </a:r>
            <a:endParaRPr lang="en-US" dirty="0"/>
          </a:p>
          <a:p>
            <a:pPr marL="0" indent="0">
              <a:buNone/>
            </a:pPr>
            <a:r>
              <a:rPr lang="tr-TR" dirty="0"/>
              <a:t>since</a:t>
            </a:r>
            <a:endParaRPr lang="en-US" dirty="0"/>
          </a:p>
          <a:p>
            <a:pPr marL="0" indent="0">
              <a:buNone/>
            </a:pPr>
            <a:r>
              <a:rPr lang="tr-TR" dirty="0" err="1"/>
              <a:t>most</a:t>
            </a:r>
            <a:endParaRPr lang="tr-TR" dirty="0"/>
          </a:p>
          <a:p>
            <a:pPr marL="0" indent="0">
              <a:buNone/>
            </a:pPr>
            <a:r>
              <a:rPr lang="tr-TR" dirty="0" err="1"/>
              <a:t>consider</a:t>
            </a:r>
            <a:endParaRPr lang="en-US" dirty="0"/>
          </a:p>
          <a:p>
            <a:pPr marL="0" indent="0">
              <a:buNone/>
            </a:pPr>
            <a:r>
              <a:rPr lang="tr-TR" dirty="0" err="1"/>
              <a:t>oriented</a:t>
            </a:r>
            <a:endParaRPr lang="en-US" dirty="0"/>
          </a:p>
          <a:p>
            <a:pPr marL="0" indent="0">
              <a:buNone/>
            </a:pPr>
            <a:r>
              <a:rPr lang="tr-TR" dirty="0" err="1"/>
              <a:t>preventive</a:t>
            </a:r>
            <a:endParaRPr lang="en-US" dirty="0"/>
          </a:p>
          <a:p>
            <a:pPr marL="0" indent="0">
              <a:buNone/>
            </a:pPr>
            <a:r>
              <a:rPr lang="tr-TR" dirty="0" err="1"/>
              <a:t>principles</a:t>
            </a:r>
            <a:endParaRPr lang="en-US" dirty="0"/>
          </a:p>
          <a:p>
            <a:pPr marL="0" indent="0">
              <a:buNone/>
            </a:pPr>
            <a:r>
              <a:rPr lang="tr-TR" dirty="0" err="1"/>
              <a:t>consensus</a:t>
            </a:r>
            <a:endParaRPr lang="en-US" dirty="0"/>
          </a:p>
          <a:p>
            <a:pPr marL="0" indent="0">
              <a:buNone/>
            </a:pPr>
            <a:r>
              <a:rPr lang="tr-TR" dirty="0" err="1"/>
              <a:t>opinion</a:t>
            </a:r>
            <a:endParaRPr lang="en-US" dirty="0"/>
          </a:p>
          <a:p>
            <a:endParaRPr lang="en-US" dirty="0"/>
          </a:p>
        </p:txBody>
      </p:sp>
      <p:pic>
        <p:nvPicPr>
          <p:cNvPr id="5" name="Picture 1" descr="do-dont-sign(1).jpg">
            <a:extLst>
              <a:ext uri="{FF2B5EF4-FFF2-40B4-BE49-F238E27FC236}">
                <a16:creationId xmlns:a16="http://schemas.microsoft.com/office/drawing/2014/main" id="{5F9BFA8F-BC01-4381-B8E6-D2BF18446B4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64596" y="2117407"/>
            <a:ext cx="2232025" cy="22034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3599069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E41F-6147-424D-A017-DE3CEC7C5EA1}"/>
              </a:ext>
            </a:extLst>
          </p:cNvPr>
          <p:cNvSpPr>
            <a:spLocks noGrp="1"/>
          </p:cNvSpPr>
          <p:nvPr>
            <p:ph type="title"/>
          </p:nvPr>
        </p:nvSpPr>
        <p:spPr/>
        <p:txBody>
          <a:bodyPr>
            <a:normAutofit/>
          </a:bodyPr>
          <a:lstStyle/>
          <a:p>
            <a:r>
              <a:rPr lang="en-US" dirty="0"/>
              <a:t>Case release</a:t>
            </a:r>
            <a:br>
              <a:rPr lang="en-US" dirty="0"/>
            </a:br>
            <a:endParaRPr lang="en-US" dirty="0"/>
          </a:p>
        </p:txBody>
      </p:sp>
      <p:sp>
        <p:nvSpPr>
          <p:cNvPr id="3" name="Content Placeholder 2">
            <a:extLst>
              <a:ext uri="{FF2B5EF4-FFF2-40B4-BE49-F238E27FC236}">
                <a16:creationId xmlns:a16="http://schemas.microsoft.com/office/drawing/2014/main" id="{0CBA1414-DA29-4B3A-B82D-6AF11E0DA80E}"/>
              </a:ext>
            </a:extLst>
          </p:cNvPr>
          <p:cNvSpPr>
            <a:spLocks noGrp="1"/>
          </p:cNvSpPr>
          <p:nvPr>
            <p:ph idx="1"/>
          </p:nvPr>
        </p:nvSpPr>
        <p:spPr>
          <a:xfrm>
            <a:off x="677334" y="1674254"/>
            <a:ext cx="8596668" cy="4379987"/>
          </a:xfrm>
        </p:spPr>
        <p:txBody>
          <a:bodyPr>
            <a:normAutofit/>
          </a:bodyPr>
          <a:lstStyle/>
          <a:p>
            <a:r>
              <a:rPr lang="en-US" sz="2400" dirty="0"/>
              <a:t>Obtain company written authorization before submitting the case and teaching note for release</a:t>
            </a:r>
          </a:p>
          <a:p>
            <a:endParaRPr lang="en-US" sz="2400" dirty="0"/>
          </a:p>
        </p:txBody>
      </p:sp>
      <p:pic>
        <p:nvPicPr>
          <p:cNvPr id="4" name="Picture 3" descr="video_preview.jpg">
            <a:extLst>
              <a:ext uri="{FF2B5EF4-FFF2-40B4-BE49-F238E27FC236}">
                <a16:creationId xmlns:a16="http://schemas.microsoft.com/office/drawing/2014/main" id="{05AE1064-35E9-4FDD-8D01-1713BB197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682" y="2884868"/>
            <a:ext cx="5028540" cy="255768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000000"/>
                </a:solidFill>
                <a:miter lim="800000"/>
                <a:headEnd/>
                <a:tailEnd/>
              </a14:hiddenLine>
            </a:ext>
          </a:extLst>
        </p:spPr>
      </p:pic>
    </p:spTree>
    <p:extLst>
      <p:ext uri="{BB962C8B-B14F-4D97-AF65-F5344CB8AC3E}">
        <p14:creationId xmlns:p14="http://schemas.microsoft.com/office/powerpoint/2010/main" val="2909444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48B6-80D9-44AD-BF95-6EF3733168DD}"/>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83FE57D8-4FAA-46EB-90AA-3CF31A456868}"/>
              </a:ext>
            </a:extLst>
          </p:cNvPr>
          <p:cNvSpPr>
            <a:spLocks noGrp="1"/>
          </p:cNvSpPr>
          <p:nvPr>
            <p:ph idx="1"/>
          </p:nvPr>
        </p:nvSpPr>
        <p:spPr>
          <a:xfrm>
            <a:off x="677334" y="1468192"/>
            <a:ext cx="8596668" cy="4470139"/>
          </a:xfrm>
        </p:spPr>
        <p:txBody>
          <a:bodyPr>
            <a:normAutofit/>
          </a:bodyPr>
          <a:lstStyle/>
          <a:p>
            <a:r>
              <a:rPr lang="en-US" dirty="0"/>
              <a:t>Abell, Derek.  1996.  “What Makes a Good Case?” IMD.</a:t>
            </a:r>
          </a:p>
          <a:p>
            <a:r>
              <a:rPr lang="en-US" dirty="0" err="1"/>
              <a:t>Farhoomand</a:t>
            </a:r>
            <a:r>
              <a:rPr lang="en-US" dirty="0"/>
              <a:t>, Ali.  2004.  “Writing Teaching Cases: A Quick Reference Guide.”  Hong Kong: CAIS. </a:t>
            </a:r>
          </a:p>
          <a:p>
            <a:r>
              <a:rPr lang="en-US" dirty="0"/>
              <a:t>Gentile, Mary.  1990.  “Twenty-Five Questions to Ask as You Begin to Develop a New Case.”  Harvard Business School.</a:t>
            </a:r>
          </a:p>
          <a:p>
            <a:r>
              <a:rPr lang="en-US" dirty="0"/>
              <a:t>Linder, Jane.  1990.  “Writing Cases: Tips and Pointers.” Harvard Business School. </a:t>
            </a:r>
          </a:p>
          <a:p>
            <a:r>
              <a:rPr lang="en-US" dirty="0"/>
              <a:t>Roberts, Michael. J.  “Developing a Teaching Case (Abridged).”  2001.  Harvard Business School.</a:t>
            </a:r>
          </a:p>
          <a:p>
            <a:r>
              <a:rPr lang="en-US" dirty="0"/>
              <a:t>Strunk, William, Jr., and E. B. White.  2000.  The Elements of Style.  4th ed.  New York:  Longman.</a:t>
            </a:r>
          </a:p>
          <a:p>
            <a:r>
              <a:rPr lang="en-US" dirty="0"/>
              <a:t>Zinsser, William.  1990.  On Writing Well:  An Informal Guide to Writing Nonfiction.  4th ed.  New York:  HarperCollins.</a:t>
            </a:r>
          </a:p>
          <a:p>
            <a:endParaRPr lang="en-US" dirty="0"/>
          </a:p>
        </p:txBody>
      </p:sp>
    </p:spTree>
    <p:extLst>
      <p:ext uri="{BB962C8B-B14F-4D97-AF65-F5344CB8AC3E}">
        <p14:creationId xmlns:p14="http://schemas.microsoft.com/office/powerpoint/2010/main" val="713079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nh.jpg">
            <a:extLst>
              <a:ext uri="{FF2B5EF4-FFF2-40B4-BE49-F238E27FC236}">
                <a16:creationId xmlns:a16="http://schemas.microsoft.com/office/drawing/2014/main" id="{8DAD4C3D-3403-48F2-AB81-CE60BCE73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15" y="683955"/>
            <a:ext cx="8701936" cy="4896544"/>
          </a:xfrm>
          <a:prstGeom prst="rect">
            <a:avLst/>
          </a:prstGeom>
        </p:spPr>
      </p:pic>
    </p:spTree>
    <p:extLst>
      <p:ext uri="{BB962C8B-B14F-4D97-AF65-F5344CB8AC3E}">
        <p14:creationId xmlns:p14="http://schemas.microsoft.com/office/powerpoint/2010/main" val="121036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2-gnh-domains.png">
            <a:extLst>
              <a:ext uri="{FF2B5EF4-FFF2-40B4-BE49-F238E27FC236}">
                <a16:creationId xmlns:a16="http://schemas.microsoft.com/office/drawing/2014/main" id="{480A1075-E2DB-4C57-B687-8A3C6A195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573" y="201174"/>
            <a:ext cx="6080567" cy="5721644"/>
          </a:xfrm>
          <a:prstGeom prst="rect">
            <a:avLst/>
          </a:prstGeom>
        </p:spPr>
      </p:pic>
    </p:spTree>
    <p:extLst>
      <p:ext uri="{BB962C8B-B14F-4D97-AF65-F5344CB8AC3E}">
        <p14:creationId xmlns:p14="http://schemas.microsoft.com/office/powerpoint/2010/main" val="223429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88BC-4148-453C-A3D2-2F4E6868F3C5}"/>
              </a:ext>
            </a:extLst>
          </p:cNvPr>
          <p:cNvSpPr>
            <a:spLocks noGrp="1"/>
          </p:cNvSpPr>
          <p:nvPr>
            <p:ph type="title"/>
          </p:nvPr>
        </p:nvSpPr>
        <p:spPr/>
        <p:txBody>
          <a:bodyPr/>
          <a:lstStyle/>
          <a:p>
            <a:r>
              <a:rPr lang="en-US" dirty="0"/>
              <a:t>Reflections on slides 5-8</a:t>
            </a:r>
          </a:p>
        </p:txBody>
      </p:sp>
      <p:sp>
        <p:nvSpPr>
          <p:cNvPr id="3" name="Content Placeholder 2">
            <a:extLst>
              <a:ext uri="{FF2B5EF4-FFF2-40B4-BE49-F238E27FC236}">
                <a16:creationId xmlns:a16="http://schemas.microsoft.com/office/drawing/2014/main" id="{FF77D3D1-DBF9-4102-A0E0-64C98209CFEF}"/>
              </a:ext>
            </a:extLst>
          </p:cNvPr>
          <p:cNvSpPr>
            <a:spLocks noGrp="1"/>
          </p:cNvSpPr>
          <p:nvPr>
            <p:ph idx="1"/>
          </p:nvPr>
        </p:nvSpPr>
        <p:spPr/>
        <p:txBody>
          <a:bodyPr>
            <a:normAutofit/>
          </a:bodyPr>
          <a:lstStyle/>
          <a:p>
            <a:pPr algn="just"/>
            <a:r>
              <a:rPr lang="en-US" sz="2400" dirty="0"/>
              <a:t>Slides 5-8 answer the question on slide 4: What is a teaching case? In order to write a teaching case, only the object (in this case the country of Bhutan), its background, structure, practices, etc. are not enough. One needs a story to develop the narrative and more importantly, a focal issue (e.g. dilemma) for students to discuss or exercise. Without these “actions”, a class case session would not be successful. </a:t>
            </a:r>
          </a:p>
        </p:txBody>
      </p:sp>
    </p:spTree>
    <p:extLst>
      <p:ext uri="{BB962C8B-B14F-4D97-AF65-F5344CB8AC3E}">
        <p14:creationId xmlns:p14="http://schemas.microsoft.com/office/powerpoint/2010/main" val="2822907858"/>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1F497D"/>
      </a:dk2>
      <a:lt2>
        <a:srgbClr val="EEECE1"/>
      </a:lt2>
      <a:accent1>
        <a:srgbClr val="4F81BD"/>
      </a:accent1>
      <a:accent2>
        <a:srgbClr val="EC1F29"/>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521</TotalTime>
  <Words>2684</Words>
  <Application>Microsoft Office PowerPoint</Application>
  <PresentationFormat>Widescreen</PresentationFormat>
  <Paragraphs>406</Paragraphs>
  <Slides>67</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等线</vt:lpstr>
      <vt:lpstr>MS PGothic</vt:lpstr>
      <vt:lpstr>Arial</vt:lpstr>
      <vt:lpstr>Calibri</vt:lpstr>
      <vt:lpstr>Segoe UI Symbol</vt:lpstr>
      <vt:lpstr>Times New Roman</vt:lpstr>
      <vt:lpstr>Trebuchet MS</vt:lpstr>
      <vt:lpstr>Verdana</vt:lpstr>
      <vt:lpstr>Wingdings 3</vt:lpstr>
      <vt:lpstr>Facet</vt:lpstr>
      <vt:lpstr>PowerPoint Presentation</vt:lpstr>
      <vt:lpstr>Content</vt:lpstr>
      <vt:lpstr>Introduction to Cases and Case Writing </vt:lpstr>
      <vt:lpstr>What is a teaching case? </vt:lpstr>
      <vt:lpstr>PowerPoint Presentation</vt:lpstr>
      <vt:lpstr>PowerPoint Presentation</vt:lpstr>
      <vt:lpstr>PowerPoint Presentation</vt:lpstr>
      <vt:lpstr>PowerPoint Presentation</vt:lpstr>
      <vt:lpstr>Reflections on slides 5-8</vt:lpstr>
      <vt:lpstr>Main types of teaching cases </vt:lpstr>
      <vt:lpstr>What is a decision case? </vt:lpstr>
      <vt:lpstr>What is a good case writer?</vt:lpstr>
      <vt:lpstr>ART of storytelling </vt:lpstr>
      <vt:lpstr>ART of reverse engineering</vt:lpstr>
      <vt:lpstr>ART of data management</vt:lpstr>
      <vt:lpstr>The hallmark of a good case writer is to explain  a highly technical subject in a non-technical way. </vt:lpstr>
      <vt:lpstr>The 3 C’s of Case Writing  </vt:lpstr>
      <vt:lpstr>Exercise: write a detective story “Who has done it?”  </vt:lpstr>
      <vt:lpstr>How to use slide 18? </vt:lpstr>
      <vt:lpstr>PowerPoint Presentation</vt:lpstr>
      <vt:lpstr>Building Block 1: CONCEPT</vt:lpstr>
      <vt:lpstr>PowerPoint Presentation</vt:lpstr>
      <vt:lpstr>The first step of writing a case is to think</vt:lpstr>
      <vt:lpstr>PowerPoint Presentation</vt:lpstr>
      <vt:lpstr>PowerPoint Presentation</vt:lpstr>
      <vt:lpstr>Essentials to a case </vt:lpstr>
      <vt:lpstr>Decision maker - Protagonist </vt:lpstr>
      <vt:lpstr>Decision focus </vt:lpstr>
      <vt:lpstr>Time Point: the decision moment   </vt:lpstr>
      <vt:lpstr>Action trigger </vt:lpstr>
      <vt:lpstr>Case essentials example  </vt:lpstr>
      <vt:lpstr>Case essentials example </vt:lpstr>
      <vt:lpstr>Exercise: case pitch </vt:lpstr>
      <vt:lpstr>Building Block 2: CONTENT</vt:lpstr>
      <vt:lpstr>Data source </vt:lpstr>
      <vt:lpstr>PowerPoint Presentation</vt:lpstr>
      <vt:lpstr>Getting in touch with the company </vt:lpstr>
      <vt:lpstr>Interview techniques  </vt:lpstr>
      <vt:lpstr>Standard components of a teaching case</vt:lpstr>
      <vt:lpstr>Timeline structure </vt:lpstr>
      <vt:lpstr>Timeline structure  </vt:lpstr>
      <vt:lpstr>Spatial structure</vt:lpstr>
      <vt:lpstr>Spatial structure </vt:lpstr>
      <vt:lpstr>Exercise: analyse two structures </vt:lpstr>
      <vt:lpstr>Common structure for a case </vt:lpstr>
      <vt:lpstr>Exercise: create a structure </vt:lpstr>
      <vt:lpstr>Exercise: write your case structure </vt:lpstr>
      <vt:lpstr>The opening section </vt:lpstr>
      <vt:lpstr>Exercise: analyze case openings </vt:lpstr>
      <vt:lpstr>The opening section </vt:lpstr>
      <vt:lpstr>The opening section checklist </vt:lpstr>
      <vt:lpstr>Exercise: write your opening section </vt:lpstr>
      <vt:lpstr>The teaching note </vt:lpstr>
      <vt:lpstr>Teaching objectives </vt:lpstr>
      <vt:lpstr>Exercise: review teaching objectives and discussion questions </vt:lpstr>
      <vt:lpstr>Building Block 3: COMMUNICATION</vt:lpstr>
      <vt:lpstr>PowerPoint Presentation</vt:lpstr>
      <vt:lpstr>Case writing style </vt:lpstr>
      <vt:lpstr>Case writing conventions </vt:lpstr>
      <vt:lpstr>Edit the case </vt:lpstr>
      <vt:lpstr>What makes a good teaching case? </vt:lpstr>
      <vt:lpstr>What makes a popular case worldwide?</vt:lpstr>
      <vt:lpstr>Case: common pitfalls </vt:lpstr>
      <vt:lpstr>Teaching note: common pitfalls </vt:lpstr>
      <vt:lpstr>PowerPoint Presentation</vt:lpstr>
      <vt:lpstr>Case release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Case-Study Alliance Turkey (CAT) Projesi</dc:title>
  <dc:creator>Kutay Güneştepe</dc:creator>
  <cp:lastModifiedBy>Kutay Güneştepe</cp:lastModifiedBy>
  <cp:revision>138</cp:revision>
  <dcterms:created xsi:type="dcterms:W3CDTF">2016-05-23T12:47:43Z</dcterms:created>
  <dcterms:modified xsi:type="dcterms:W3CDTF">2018-10-22T21:25:09Z</dcterms:modified>
</cp:coreProperties>
</file>